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6858000" cx="9144000"/>
  <p:notesSz cx="7010400" cy="9296400"/>
  <p:embeddedFontLst>
    <p:embeddedFont>
      <p:font typeface="Teko"/>
      <p:regular r:id="rId44"/>
      <p:bold r:id="rId45"/>
    </p:embeddedFont>
    <p:embeddedFont>
      <p:font typeface="Garamond"/>
      <p:regular r:id="rId46"/>
      <p:bold r:id="rId47"/>
      <p:italic r:id="rId48"/>
      <p:boldItalic r:id="rId49"/>
    </p:embeddedFont>
    <p:embeddedFont>
      <p:font typeface="Arial Narrow"/>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4" roundtripDataSignature="AMtx7mhoLd5pIDyvQkwBYYyfySnZqXN7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C1DCCB-4CC5-4447-971D-2D4CE1FAC5B7}">
  <a:tblStyle styleId="{87C1DCCB-4CC5-4447-971D-2D4CE1FAC5B7}"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Teko-regular.fntdata"/><Relationship Id="rId43" Type="http://schemas.openxmlformats.org/officeDocument/2006/relationships/slide" Target="slides/slide37.xml"/><Relationship Id="rId46" Type="http://schemas.openxmlformats.org/officeDocument/2006/relationships/font" Target="fonts/Garamond-regular.fntdata"/><Relationship Id="rId45" Type="http://schemas.openxmlformats.org/officeDocument/2006/relationships/font" Target="fonts/Tek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Garamond-italic.fntdata"/><Relationship Id="rId47" Type="http://schemas.openxmlformats.org/officeDocument/2006/relationships/font" Target="fonts/Garamond-bold.fntdata"/><Relationship Id="rId49" Type="http://schemas.openxmlformats.org/officeDocument/2006/relationships/font" Target="fonts/Garamon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rialNarrow-bold.fntdata"/><Relationship Id="rId50" Type="http://schemas.openxmlformats.org/officeDocument/2006/relationships/font" Target="fonts/ArialNarrow-regular.fntdata"/><Relationship Id="rId53" Type="http://schemas.openxmlformats.org/officeDocument/2006/relationships/font" Target="fonts/ArialNarrow-boldItalic.fntdata"/><Relationship Id="rId52" Type="http://schemas.openxmlformats.org/officeDocument/2006/relationships/font" Target="fonts/ArialNarrow-italic.fntdata"/><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7"/>
          </a:xfrm>
          <a:prstGeom prst="rect">
            <a:avLst/>
          </a:prstGeom>
          <a:noFill/>
          <a:ln>
            <a:noFill/>
          </a:ln>
        </p:spPr>
        <p:txBody>
          <a:bodyPr anchorCtr="0" anchor="t" bIns="92200" lIns="92200" spcFirstLastPara="1" rIns="92200" wrap="square" tIns="922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70337" y="0"/>
            <a:ext cx="3038475" cy="465137"/>
          </a:xfrm>
          <a:prstGeom prst="rect">
            <a:avLst/>
          </a:prstGeom>
          <a:noFill/>
          <a:ln>
            <a:noFill/>
          </a:ln>
        </p:spPr>
        <p:txBody>
          <a:bodyPr anchorCtr="0" anchor="t" bIns="92200" lIns="92200" spcFirstLastPara="1" rIns="92200" wrap="square" tIns="922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81100" y="696912"/>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6" name="Google Shape;6;n"/>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829675"/>
            <a:ext cx="3038475" cy="465137"/>
          </a:xfrm>
          <a:prstGeom prst="rect">
            <a:avLst/>
          </a:prstGeom>
          <a:noFill/>
          <a:ln>
            <a:noFill/>
          </a:ln>
        </p:spPr>
        <p:txBody>
          <a:bodyPr anchorCtr="0" anchor="b" bIns="92200" lIns="92200" spcFirstLastPara="1" rIns="92200" wrap="square" tIns="922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70337" y="8829675"/>
            <a:ext cx="3038475" cy="465137"/>
          </a:xfrm>
          <a:prstGeom prst="rect">
            <a:avLst/>
          </a:prstGeom>
          <a:noFill/>
          <a:ln>
            <a:noFill/>
          </a:ln>
        </p:spPr>
        <p:txBody>
          <a:bodyPr anchorCtr="0" anchor="b" bIns="46075" lIns="92200" spcFirstLastPara="1" rIns="92200" wrap="square" tIns="460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5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7" name="Google Shape;87;p57: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88" name="Google Shape;88;p57:notes"/>
          <p:cNvSpPr txBox="1"/>
          <p:nvPr>
            <p:ph idx="12" type="sldNum"/>
          </p:nvPr>
        </p:nvSpPr>
        <p:spPr>
          <a:xfrm>
            <a:off x="3970337" y="8829675"/>
            <a:ext cx="3038475" cy="465137"/>
          </a:xfrm>
          <a:prstGeom prst="rect">
            <a:avLst/>
          </a:prstGeom>
          <a:noFill/>
          <a:ln>
            <a:noFill/>
          </a:ln>
        </p:spPr>
        <p:txBody>
          <a:bodyPr anchorCtr="0" anchor="b" bIns="46075" lIns="92200" spcFirstLastPara="1" rIns="92200" wrap="square" tIns="460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154" name="Google Shape;154;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1: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166" name="Google Shape;166;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178" name="Google Shape;178;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188" name="Google Shape;188;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199" name="Google Shape;199;p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206" name="Google Shape;206;p1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213" name="Google Shape;213;p1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58: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220" name="Google Shape;220;p5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5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7" name="Google Shape;227;p59:notes"/>
          <p:cNvSpPr txBox="1"/>
          <p:nvPr>
            <p:ph idx="1" type="body"/>
          </p:nvPr>
        </p:nvSpPr>
        <p:spPr>
          <a:xfrm>
            <a:off x="701675" y="4416425"/>
            <a:ext cx="5607000" cy="4183200"/>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228" name="Google Shape;228;p59:notes"/>
          <p:cNvSpPr txBox="1"/>
          <p:nvPr>
            <p:ph idx="12" type="sldNum"/>
          </p:nvPr>
        </p:nvSpPr>
        <p:spPr>
          <a:xfrm>
            <a:off x="3970337" y="8829675"/>
            <a:ext cx="3038400" cy="465000"/>
          </a:xfrm>
          <a:prstGeom prst="rect">
            <a:avLst/>
          </a:prstGeom>
          <a:noFill/>
          <a:ln>
            <a:noFill/>
          </a:ln>
        </p:spPr>
        <p:txBody>
          <a:bodyPr anchorCtr="0" anchor="b" bIns="46075" lIns="92200" spcFirstLastPara="1" rIns="92200" wrap="square" tIns="460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34" name="Google Shape;234;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96" name="Google Shape;96;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1" name="Google Shape;24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48" name="Google Shape;248;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3: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255" name="Google Shape;255;p2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62:notes"/>
          <p:cNvSpPr/>
          <p:nvPr>
            <p:ph idx="2" type="sldImg"/>
          </p:nvPr>
        </p:nvSpPr>
        <p:spPr>
          <a:xfrm>
            <a:off x="116205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2" name="Google Shape;262;p62:notes"/>
          <p:cNvSpPr txBox="1"/>
          <p:nvPr>
            <p:ph idx="1" type="body"/>
          </p:nvPr>
        </p:nvSpPr>
        <p:spPr>
          <a:xfrm>
            <a:off x="701040" y="4415790"/>
            <a:ext cx="5608200" cy="4183500"/>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63:notes"/>
          <p:cNvSpPr/>
          <p:nvPr>
            <p:ph idx="2" type="sldImg"/>
          </p:nvPr>
        </p:nvSpPr>
        <p:spPr>
          <a:xfrm>
            <a:off x="116205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8" name="Google Shape;268;p63:notes"/>
          <p:cNvSpPr txBox="1"/>
          <p:nvPr>
            <p:ph idx="1" type="body"/>
          </p:nvPr>
        </p:nvSpPr>
        <p:spPr>
          <a:xfrm>
            <a:off x="701040" y="4415790"/>
            <a:ext cx="5608200" cy="4183500"/>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64: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274" name="Google Shape;274;p6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1" name="Google Shape;28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87" name="Google Shape;28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0: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293" name="Google Shape;293;p3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1:notes"/>
          <p:cNvSpPr txBox="1"/>
          <p:nvPr/>
        </p:nvSpPr>
        <p:spPr>
          <a:xfrm>
            <a:off x="3970337" y="8829675"/>
            <a:ext cx="3038475" cy="465137"/>
          </a:xfrm>
          <a:prstGeom prst="rect">
            <a:avLst/>
          </a:prstGeom>
          <a:noFill/>
          <a:ln>
            <a:noFill/>
          </a:ln>
        </p:spPr>
        <p:txBody>
          <a:bodyPr anchorCtr="0" anchor="b" bIns="46075" lIns="92200" spcFirstLastPara="1" rIns="92200" wrap="square" tIns="46075">
            <a:noAutofit/>
          </a:bodyPr>
          <a:lstStyle/>
          <a:p>
            <a:pPr indent="0" lvl="0" marL="0" marR="0" rtl="0" algn="r">
              <a:lnSpc>
                <a:spcPct val="100000"/>
              </a:lnSpc>
              <a:spcBef>
                <a:spcPts val="0"/>
              </a:spcBef>
              <a:spcAft>
                <a:spcPts val="0"/>
              </a:spcAft>
              <a:buClr>
                <a:srgbClr val="000000"/>
              </a:buClr>
              <a:buSzPts val="2400"/>
              <a:buFont typeface="Garamond"/>
              <a:buNone/>
            </a:pPr>
            <a:fld id="{00000000-1234-1234-1234-123412341234}" type="slidenum">
              <a:rPr b="1" i="0" lang="en-US" sz="2400" u="none" cap="none" strike="noStrike">
                <a:solidFill>
                  <a:srgbClr val="000000"/>
                </a:solidFill>
                <a:latin typeface="Garamond"/>
                <a:ea typeface="Garamond"/>
                <a:cs typeface="Garamond"/>
                <a:sym typeface="Garamond"/>
              </a:rPr>
              <a:t>‹#›</a:t>
            </a:fld>
            <a:endParaRPr b="0" i="0" sz="1400" u="none" cap="none" strike="noStrike">
              <a:solidFill>
                <a:srgbClr val="000000"/>
              </a:solidFill>
              <a:latin typeface="Arial"/>
              <a:ea typeface="Arial"/>
              <a:cs typeface="Arial"/>
              <a:sym typeface="Arial"/>
            </a:endParaRPr>
          </a:p>
        </p:txBody>
      </p:sp>
      <p:sp>
        <p:nvSpPr>
          <p:cNvPr id="300" name="Google Shape;300;p31:notes"/>
          <p:cNvSpPr/>
          <p:nvPr>
            <p:ph idx="2" type="sldImg"/>
          </p:nvPr>
        </p:nvSpPr>
        <p:spPr>
          <a:xfrm>
            <a:off x="1181100" y="930275"/>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1" name="Google Shape;301;p31:notes"/>
          <p:cNvSpPr txBox="1"/>
          <p:nvPr>
            <p:ph idx="1" type="body"/>
          </p:nvPr>
        </p:nvSpPr>
        <p:spPr>
          <a:xfrm>
            <a:off x="933450" y="4570412"/>
            <a:ext cx="5143500" cy="4029075"/>
          </a:xfrm>
          <a:prstGeom prst="rect">
            <a:avLst/>
          </a:prstGeom>
          <a:noFill/>
          <a:ln>
            <a:noFill/>
          </a:ln>
        </p:spPr>
        <p:txBody>
          <a:bodyPr anchorCtr="0" anchor="t" bIns="46075" lIns="92200" spcFirstLastPara="1" rIns="92200" wrap="square" tIns="46075">
            <a:noAutofit/>
          </a:bodyPr>
          <a:lstStyle/>
          <a:p>
            <a:pPr indent="0" lvl="0" marL="0" rtl="0" algn="l">
              <a:lnSpc>
                <a:spcPct val="100000"/>
              </a:lnSpc>
              <a:spcBef>
                <a:spcPts val="0"/>
              </a:spcBef>
              <a:spcAft>
                <a:spcPts val="0"/>
              </a:spcAft>
              <a:buSzPts val="18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103" name="Google Shape;103;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2: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308" name="Google Shape;308;p3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15" name="Google Shape;31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4: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321" name="Google Shape;321;p3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5: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328" name="Google Shape;328;p3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7: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335" name="Google Shape;335;p3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8: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342" name="Google Shape;342;p3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350" name="Google Shape;350;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4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56" name="Google Shape;356;p41:notes"/>
          <p:cNvSpPr txBox="1"/>
          <p:nvPr>
            <p:ph idx="1" type="body"/>
          </p:nvPr>
        </p:nvSpPr>
        <p:spPr>
          <a:xfrm>
            <a:off x="701675" y="4416425"/>
            <a:ext cx="5607000" cy="4183200"/>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357" name="Google Shape;357;p41:notes"/>
          <p:cNvSpPr txBox="1"/>
          <p:nvPr>
            <p:ph idx="12" type="sldNum"/>
          </p:nvPr>
        </p:nvSpPr>
        <p:spPr>
          <a:xfrm>
            <a:off x="3970337" y="8829675"/>
            <a:ext cx="3038400" cy="465000"/>
          </a:xfrm>
          <a:prstGeom prst="rect">
            <a:avLst/>
          </a:prstGeom>
          <a:noFill/>
          <a:ln>
            <a:noFill/>
          </a:ln>
        </p:spPr>
        <p:txBody>
          <a:bodyPr anchorCtr="0" anchor="b" bIns="46075" lIns="92200" spcFirstLastPara="1" rIns="92200" wrap="square" tIns="460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110" name="Google Shape;110;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117" name="Google Shape;117;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124" name="Google Shape;124;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132" name="Google Shape;132;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139" name="Google Shape;139;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701675" y="4416425"/>
            <a:ext cx="5607050" cy="4183062"/>
          </a:xfrm>
          <a:prstGeom prst="rect">
            <a:avLst/>
          </a:prstGeom>
          <a:noFill/>
          <a:ln>
            <a:noFill/>
          </a:ln>
        </p:spPr>
        <p:txBody>
          <a:bodyPr anchorCtr="0" anchor="t" bIns="92200" lIns="92200" spcFirstLastPara="1" rIns="92200" wrap="square" tIns="92200">
            <a:noAutofit/>
          </a:bodyPr>
          <a:lstStyle/>
          <a:p>
            <a:pPr indent="0" lvl="0" marL="0" rtl="0" algn="l">
              <a:lnSpc>
                <a:spcPct val="100000"/>
              </a:lnSpc>
              <a:spcBef>
                <a:spcPts val="0"/>
              </a:spcBef>
              <a:spcAft>
                <a:spcPts val="0"/>
              </a:spcAft>
              <a:buSzPts val="1400"/>
              <a:buNone/>
            </a:pPr>
            <a:r>
              <a:t/>
            </a:r>
            <a:endParaRPr/>
          </a:p>
        </p:txBody>
      </p:sp>
      <p:sp>
        <p:nvSpPr>
          <p:cNvPr id="147" name="Google Shape;147;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2ba979b97bc_1_4"/>
          <p:cNvSpPr txBox="1"/>
          <p:nvPr>
            <p:ph type="ctrTitle"/>
          </p:nvPr>
        </p:nvSpPr>
        <p:spPr>
          <a:xfrm>
            <a:off x="1143000" y="1122363"/>
            <a:ext cx="6858000" cy="2387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g2ba979b97bc_1_4"/>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 name="Google Shape;16;g2ba979b97bc_1_4"/>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g2ba979b97bc_1_4"/>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g2ba979b97bc_1_4"/>
          <p:cNvSpPr txBox="1"/>
          <p:nvPr>
            <p:ph idx="12" type="sldNum"/>
          </p:nvPr>
        </p:nvSpPr>
        <p:spPr>
          <a:xfrm>
            <a:off x="6820552" y="6251247"/>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a:solidFill>
                  <a:schemeClr val="dk1"/>
                </a:solidFill>
                <a:latin typeface="Arial"/>
                <a:ea typeface="Arial"/>
                <a:cs typeface="Arial"/>
                <a:sym typeface="Arial"/>
              </a:defRPr>
            </a:lvl1pPr>
            <a:lvl2pPr indent="0" lvl="1" marL="0" marR="0" rtl="0" algn="l">
              <a:spcBef>
                <a:spcPts val="0"/>
              </a:spcBef>
              <a:buNone/>
              <a:defRPr b="0" i="0" sz="1800">
                <a:solidFill>
                  <a:schemeClr val="dk1"/>
                </a:solidFill>
                <a:latin typeface="Arial"/>
                <a:ea typeface="Arial"/>
                <a:cs typeface="Arial"/>
                <a:sym typeface="Arial"/>
              </a:defRPr>
            </a:lvl2pPr>
            <a:lvl3pPr indent="0" lvl="2" marL="0" marR="0" rtl="0" algn="l">
              <a:spcBef>
                <a:spcPts val="0"/>
              </a:spcBef>
              <a:buNone/>
              <a:defRPr b="0" i="0" sz="1800">
                <a:solidFill>
                  <a:schemeClr val="dk1"/>
                </a:solidFill>
                <a:latin typeface="Arial"/>
                <a:ea typeface="Arial"/>
                <a:cs typeface="Arial"/>
                <a:sym typeface="Arial"/>
              </a:defRPr>
            </a:lvl3pPr>
            <a:lvl4pPr indent="0" lvl="3" marL="0" marR="0" rtl="0" algn="l">
              <a:spcBef>
                <a:spcPts val="0"/>
              </a:spcBef>
              <a:buNone/>
              <a:defRPr b="0" i="0" sz="1800">
                <a:solidFill>
                  <a:schemeClr val="dk1"/>
                </a:solidFill>
                <a:latin typeface="Arial"/>
                <a:ea typeface="Arial"/>
                <a:cs typeface="Arial"/>
                <a:sym typeface="Arial"/>
              </a:defRPr>
            </a:lvl4pPr>
            <a:lvl5pPr indent="0" lvl="4" marL="0" marR="0" rtl="0" algn="l">
              <a:spcBef>
                <a:spcPts val="0"/>
              </a:spcBef>
              <a:buNone/>
              <a:defRPr b="0" i="0" sz="1800">
                <a:solidFill>
                  <a:schemeClr val="dk1"/>
                </a:solidFill>
                <a:latin typeface="Arial"/>
                <a:ea typeface="Arial"/>
                <a:cs typeface="Arial"/>
                <a:sym typeface="Arial"/>
              </a:defRPr>
            </a:lvl5pPr>
            <a:lvl6pPr indent="0" lvl="5" marL="0" marR="0" rtl="0" algn="l">
              <a:spcBef>
                <a:spcPts val="0"/>
              </a:spcBef>
              <a:buNone/>
              <a:defRPr b="0" i="0" sz="1800">
                <a:solidFill>
                  <a:schemeClr val="dk1"/>
                </a:solidFill>
                <a:latin typeface="Arial"/>
                <a:ea typeface="Arial"/>
                <a:cs typeface="Arial"/>
                <a:sym typeface="Arial"/>
              </a:defRPr>
            </a:lvl6pPr>
            <a:lvl7pPr indent="0" lvl="6" marL="0" marR="0" rtl="0" algn="l">
              <a:spcBef>
                <a:spcPts val="0"/>
              </a:spcBef>
              <a:buNone/>
              <a:defRPr b="0" i="0" sz="1800">
                <a:solidFill>
                  <a:schemeClr val="dk1"/>
                </a:solidFill>
                <a:latin typeface="Arial"/>
                <a:ea typeface="Arial"/>
                <a:cs typeface="Arial"/>
                <a:sym typeface="Arial"/>
              </a:defRPr>
            </a:lvl7pPr>
            <a:lvl8pPr indent="0" lvl="7" marL="0" marR="0" rtl="0" algn="l">
              <a:spcBef>
                <a:spcPts val="0"/>
              </a:spcBef>
              <a:buNone/>
              <a:defRPr b="0" i="0" sz="1800">
                <a:solidFill>
                  <a:schemeClr val="dk1"/>
                </a:solidFill>
                <a:latin typeface="Arial"/>
                <a:ea typeface="Arial"/>
                <a:cs typeface="Arial"/>
                <a:sym typeface="Arial"/>
              </a:defRPr>
            </a:lvl8pPr>
            <a:lvl9pPr indent="0" lvl="8" marL="0" marR="0" rtl="0" algn="l">
              <a:spcBef>
                <a:spcPts val="0"/>
              </a:spcBef>
              <a:buNone/>
              <a:defRPr b="0" i="0"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g2ba979b97bc_1_61"/>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g2ba979b97bc_1_61"/>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g2ba979b97bc_1_61"/>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4" name="Google Shape;74;g2ba979b97bc_1_61"/>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g2ba979b97bc_1_61"/>
          <p:cNvSpPr txBox="1"/>
          <p:nvPr>
            <p:ph idx="12" type="sldNum"/>
          </p:nvPr>
        </p:nvSpPr>
        <p:spPr>
          <a:xfrm>
            <a:off x="6820552" y="6251247"/>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a:solidFill>
                  <a:schemeClr val="dk1"/>
                </a:solidFill>
                <a:latin typeface="Arial"/>
                <a:ea typeface="Arial"/>
                <a:cs typeface="Arial"/>
                <a:sym typeface="Arial"/>
              </a:defRPr>
            </a:lvl1pPr>
            <a:lvl2pPr indent="0" lvl="1" marL="0" marR="0" rtl="0" algn="l">
              <a:spcBef>
                <a:spcPts val="0"/>
              </a:spcBef>
              <a:buNone/>
              <a:defRPr b="0" i="0" sz="1800">
                <a:solidFill>
                  <a:schemeClr val="dk1"/>
                </a:solidFill>
                <a:latin typeface="Arial"/>
                <a:ea typeface="Arial"/>
                <a:cs typeface="Arial"/>
                <a:sym typeface="Arial"/>
              </a:defRPr>
            </a:lvl2pPr>
            <a:lvl3pPr indent="0" lvl="2" marL="0" marR="0" rtl="0" algn="l">
              <a:spcBef>
                <a:spcPts val="0"/>
              </a:spcBef>
              <a:buNone/>
              <a:defRPr b="0" i="0" sz="1800">
                <a:solidFill>
                  <a:schemeClr val="dk1"/>
                </a:solidFill>
                <a:latin typeface="Arial"/>
                <a:ea typeface="Arial"/>
                <a:cs typeface="Arial"/>
                <a:sym typeface="Arial"/>
              </a:defRPr>
            </a:lvl3pPr>
            <a:lvl4pPr indent="0" lvl="3" marL="0" marR="0" rtl="0" algn="l">
              <a:spcBef>
                <a:spcPts val="0"/>
              </a:spcBef>
              <a:buNone/>
              <a:defRPr b="0" i="0" sz="1800">
                <a:solidFill>
                  <a:schemeClr val="dk1"/>
                </a:solidFill>
                <a:latin typeface="Arial"/>
                <a:ea typeface="Arial"/>
                <a:cs typeface="Arial"/>
                <a:sym typeface="Arial"/>
              </a:defRPr>
            </a:lvl4pPr>
            <a:lvl5pPr indent="0" lvl="4" marL="0" marR="0" rtl="0" algn="l">
              <a:spcBef>
                <a:spcPts val="0"/>
              </a:spcBef>
              <a:buNone/>
              <a:defRPr b="0" i="0" sz="1800">
                <a:solidFill>
                  <a:schemeClr val="dk1"/>
                </a:solidFill>
                <a:latin typeface="Arial"/>
                <a:ea typeface="Arial"/>
                <a:cs typeface="Arial"/>
                <a:sym typeface="Arial"/>
              </a:defRPr>
            </a:lvl5pPr>
            <a:lvl6pPr indent="0" lvl="5" marL="0" marR="0" rtl="0" algn="l">
              <a:spcBef>
                <a:spcPts val="0"/>
              </a:spcBef>
              <a:buNone/>
              <a:defRPr b="0" i="0" sz="1800">
                <a:solidFill>
                  <a:schemeClr val="dk1"/>
                </a:solidFill>
                <a:latin typeface="Arial"/>
                <a:ea typeface="Arial"/>
                <a:cs typeface="Arial"/>
                <a:sym typeface="Arial"/>
              </a:defRPr>
            </a:lvl6pPr>
            <a:lvl7pPr indent="0" lvl="6" marL="0" marR="0" rtl="0" algn="l">
              <a:spcBef>
                <a:spcPts val="0"/>
              </a:spcBef>
              <a:buNone/>
              <a:defRPr b="0" i="0" sz="1800">
                <a:solidFill>
                  <a:schemeClr val="dk1"/>
                </a:solidFill>
                <a:latin typeface="Arial"/>
                <a:ea typeface="Arial"/>
                <a:cs typeface="Arial"/>
                <a:sym typeface="Arial"/>
              </a:defRPr>
            </a:lvl7pPr>
            <a:lvl8pPr indent="0" lvl="7" marL="0" marR="0" rtl="0" algn="l">
              <a:spcBef>
                <a:spcPts val="0"/>
              </a:spcBef>
              <a:buNone/>
              <a:defRPr b="0" i="0" sz="1800">
                <a:solidFill>
                  <a:schemeClr val="dk1"/>
                </a:solidFill>
                <a:latin typeface="Arial"/>
                <a:ea typeface="Arial"/>
                <a:cs typeface="Arial"/>
                <a:sym typeface="Arial"/>
              </a:defRPr>
            </a:lvl8pPr>
            <a:lvl9pPr indent="0" lvl="8" marL="0" marR="0" rtl="0" algn="l">
              <a:spcBef>
                <a:spcPts val="0"/>
              </a:spcBef>
              <a:buNone/>
              <a:defRPr b="0" i="0"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g2ba979b97bc_1_67"/>
          <p:cNvSpPr txBox="1"/>
          <p:nvPr>
            <p:ph type="title"/>
          </p:nvPr>
        </p:nvSpPr>
        <p:spPr>
          <a:xfrm rot="5400000">
            <a:off x="4623600" y="2285275"/>
            <a:ext cx="5811900" cy="1971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g2ba979b97bc_1_67"/>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g2ba979b97bc_1_67"/>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g2ba979b97bc_1_67"/>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g2ba979b97bc_1_67"/>
          <p:cNvSpPr txBox="1"/>
          <p:nvPr>
            <p:ph idx="12" type="sldNum"/>
          </p:nvPr>
        </p:nvSpPr>
        <p:spPr>
          <a:xfrm>
            <a:off x="6820552" y="6251247"/>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a:solidFill>
                  <a:schemeClr val="dk1"/>
                </a:solidFill>
                <a:latin typeface="Arial"/>
                <a:ea typeface="Arial"/>
                <a:cs typeface="Arial"/>
                <a:sym typeface="Arial"/>
              </a:defRPr>
            </a:lvl1pPr>
            <a:lvl2pPr indent="0" lvl="1" marL="0" marR="0" rtl="0" algn="l">
              <a:spcBef>
                <a:spcPts val="0"/>
              </a:spcBef>
              <a:buNone/>
              <a:defRPr b="0" i="0" sz="1800">
                <a:solidFill>
                  <a:schemeClr val="dk1"/>
                </a:solidFill>
                <a:latin typeface="Arial"/>
                <a:ea typeface="Arial"/>
                <a:cs typeface="Arial"/>
                <a:sym typeface="Arial"/>
              </a:defRPr>
            </a:lvl2pPr>
            <a:lvl3pPr indent="0" lvl="2" marL="0" marR="0" rtl="0" algn="l">
              <a:spcBef>
                <a:spcPts val="0"/>
              </a:spcBef>
              <a:buNone/>
              <a:defRPr b="0" i="0" sz="1800">
                <a:solidFill>
                  <a:schemeClr val="dk1"/>
                </a:solidFill>
                <a:latin typeface="Arial"/>
                <a:ea typeface="Arial"/>
                <a:cs typeface="Arial"/>
                <a:sym typeface="Arial"/>
              </a:defRPr>
            </a:lvl3pPr>
            <a:lvl4pPr indent="0" lvl="3" marL="0" marR="0" rtl="0" algn="l">
              <a:spcBef>
                <a:spcPts val="0"/>
              </a:spcBef>
              <a:buNone/>
              <a:defRPr b="0" i="0" sz="1800">
                <a:solidFill>
                  <a:schemeClr val="dk1"/>
                </a:solidFill>
                <a:latin typeface="Arial"/>
                <a:ea typeface="Arial"/>
                <a:cs typeface="Arial"/>
                <a:sym typeface="Arial"/>
              </a:defRPr>
            </a:lvl4pPr>
            <a:lvl5pPr indent="0" lvl="4" marL="0" marR="0" rtl="0" algn="l">
              <a:spcBef>
                <a:spcPts val="0"/>
              </a:spcBef>
              <a:buNone/>
              <a:defRPr b="0" i="0" sz="1800">
                <a:solidFill>
                  <a:schemeClr val="dk1"/>
                </a:solidFill>
                <a:latin typeface="Arial"/>
                <a:ea typeface="Arial"/>
                <a:cs typeface="Arial"/>
                <a:sym typeface="Arial"/>
              </a:defRPr>
            </a:lvl5pPr>
            <a:lvl6pPr indent="0" lvl="5" marL="0" marR="0" rtl="0" algn="l">
              <a:spcBef>
                <a:spcPts val="0"/>
              </a:spcBef>
              <a:buNone/>
              <a:defRPr b="0" i="0" sz="1800">
                <a:solidFill>
                  <a:schemeClr val="dk1"/>
                </a:solidFill>
                <a:latin typeface="Arial"/>
                <a:ea typeface="Arial"/>
                <a:cs typeface="Arial"/>
                <a:sym typeface="Arial"/>
              </a:defRPr>
            </a:lvl6pPr>
            <a:lvl7pPr indent="0" lvl="6" marL="0" marR="0" rtl="0" algn="l">
              <a:spcBef>
                <a:spcPts val="0"/>
              </a:spcBef>
              <a:buNone/>
              <a:defRPr b="0" i="0" sz="1800">
                <a:solidFill>
                  <a:schemeClr val="dk1"/>
                </a:solidFill>
                <a:latin typeface="Arial"/>
                <a:ea typeface="Arial"/>
                <a:cs typeface="Arial"/>
                <a:sym typeface="Arial"/>
              </a:defRPr>
            </a:lvl7pPr>
            <a:lvl8pPr indent="0" lvl="7" marL="0" marR="0" rtl="0" algn="l">
              <a:spcBef>
                <a:spcPts val="0"/>
              </a:spcBef>
              <a:buNone/>
              <a:defRPr b="0" i="0" sz="1800">
                <a:solidFill>
                  <a:schemeClr val="dk1"/>
                </a:solidFill>
                <a:latin typeface="Arial"/>
                <a:ea typeface="Arial"/>
                <a:cs typeface="Arial"/>
                <a:sym typeface="Arial"/>
              </a:defRPr>
            </a:lvl8pPr>
            <a:lvl9pPr indent="0" lvl="8" marL="0" marR="0" rtl="0" algn="l">
              <a:spcBef>
                <a:spcPts val="0"/>
              </a:spcBef>
              <a:buNone/>
              <a:defRPr b="0" i="0"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
    <p:spTree>
      <p:nvGrpSpPr>
        <p:cNvPr id="82" name="Shape 82"/>
        <p:cNvGrpSpPr/>
        <p:nvPr/>
      </p:nvGrpSpPr>
      <p:grpSpPr>
        <a:xfrm>
          <a:off x="0" y="0"/>
          <a:ext cx="0" cy="0"/>
          <a:chOff x="0" y="0"/>
          <a:chExt cx="0" cy="0"/>
        </a:xfrm>
      </p:grpSpPr>
      <p:sp>
        <p:nvSpPr>
          <p:cNvPr id="83" name="Google Shape;83;g2ba979b97bc_1_73"/>
          <p:cNvSpPr txBox="1"/>
          <p:nvPr>
            <p:ph idx="1" type="body"/>
          </p:nvPr>
        </p:nvSpPr>
        <p:spPr>
          <a:xfrm>
            <a:off x="457200" y="1600201"/>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84" name="Google Shape;84;g2ba979b97bc_1_7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g2ba979b97bc_1_10"/>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Google Shape;21;g2ba979b97bc_1_10"/>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g2ba979b97bc_1_10"/>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g2ba979b97bc_1_10"/>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g2ba979b97bc_1_10"/>
          <p:cNvSpPr txBox="1"/>
          <p:nvPr>
            <p:ph idx="12" type="sldNum"/>
          </p:nvPr>
        </p:nvSpPr>
        <p:spPr>
          <a:xfrm>
            <a:off x="6820552" y="6251247"/>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a:solidFill>
                  <a:schemeClr val="dk1"/>
                </a:solidFill>
                <a:latin typeface="Arial"/>
                <a:ea typeface="Arial"/>
                <a:cs typeface="Arial"/>
                <a:sym typeface="Arial"/>
              </a:defRPr>
            </a:lvl1pPr>
            <a:lvl2pPr indent="0" lvl="1" marL="0" marR="0" rtl="0" algn="l">
              <a:spcBef>
                <a:spcPts val="0"/>
              </a:spcBef>
              <a:buNone/>
              <a:defRPr b="0" i="0" sz="1800">
                <a:solidFill>
                  <a:schemeClr val="dk1"/>
                </a:solidFill>
                <a:latin typeface="Arial"/>
                <a:ea typeface="Arial"/>
                <a:cs typeface="Arial"/>
                <a:sym typeface="Arial"/>
              </a:defRPr>
            </a:lvl2pPr>
            <a:lvl3pPr indent="0" lvl="2" marL="0" marR="0" rtl="0" algn="l">
              <a:spcBef>
                <a:spcPts val="0"/>
              </a:spcBef>
              <a:buNone/>
              <a:defRPr b="0" i="0" sz="1800">
                <a:solidFill>
                  <a:schemeClr val="dk1"/>
                </a:solidFill>
                <a:latin typeface="Arial"/>
                <a:ea typeface="Arial"/>
                <a:cs typeface="Arial"/>
                <a:sym typeface="Arial"/>
              </a:defRPr>
            </a:lvl3pPr>
            <a:lvl4pPr indent="0" lvl="3" marL="0" marR="0" rtl="0" algn="l">
              <a:spcBef>
                <a:spcPts val="0"/>
              </a:spcBef>
              <a:buNone/>
              <a:defRPr b="0" i="0" sz="1800">
                <a:solidFill>
                  <a:schemeClr val="dk1"/>
                </a:solidFill>
                <a:latin typeface="Arial"/>
                <a:ea typeface="Arial"/>
                <a:cs typeface="Arial"/>
                <a:sym typeface="Arial"/>
              </a:defRPr>
            </a:lvl4pPr>
            <a:lvl5pPr indent="0" lvl="4" marL="0" marR="0" rtl="0" algn="l">
              <a:spcBef>
                <a:spcPts val="0"/>
              </a:spcBef>
              <a:buNone/>
              <a:defRPr b="0" i="0" sz="1800">
                <a:solidFill>
                  <a:schemeClr val="dk1"/>
                </a:solidFill>
                <a:latin typeface="Arial"/>
                <a:ea typeface="Arial"/>
                <a:cs typeface="Arial"/>
                <a:sym typeface="Arial"/>
              </a:defRPr>
            </a:lvl5pPr>
            <a:lvl6pPr indent="0" lvl="5" marL="0" marR="0" rtl="0" algn="l">
              <a:spcBef>
                <a:spcPts val="0"/>
              </a:spcBef>
              <a:buNone/>
              <a:defRPr b="0" i="0" sz="1800">
                <a:solidFill>
                  <a:schemeClr val="dk1"/>
                </a:solidFill>
                <a:latin typeface="Arial"/>
                <a:ea typeface="Arial"/>
                <a:cs typeface="Arial"/>
                <a:sym typeface="Arial"/>
              </a:defRPr>
            </a:lvl6pPr>
            <a:lvl7pPr indent="0" lvl="6" marL="0" marR="0" rtl="0" algn="l">
              <a:spcBef>
                <a:spcPts val="0"/>
              </a:spcBef>
              <a:buNone/>
              <a:defRPr b="0" i="0" sz="1800">
                <a:solidFill>
                  <a:schemeClr val="dk1"/>
                </a:solidFill>
                <a:latin typeface="Arial"/>
                <a:ea typeface="Arial"/>
                <a:cs typeface="Arial"/>
                <a:sym typeface="Arial"/>
              </a:defRPr>
            </a:lvl7pPr>
            <a:lvl8pPr indent="0" lvl="7" marL="0" marR="0" rtl="0" algn="l">
              <a:spcBef>
                <a:spcPts val="0"/>
              </a:spcBef>
              <a:buNone/>
              <a:defRPr b="0" i="0" sz="1800">
                <a:solidFill>
                  <a:schemeClr val="dk1"/>
                </a:solidFill>
                <a:latin typeface="Arial"/>
                <a:ea typeface="Arial"/>
                <a:cs typeface="Arial"/>
                <a:sym typeface="Arial"/>
              </a:defRPr>
            </a:lvl8pPr>
            <a:lvl9pPr indent="0" lvl="8" marL="0" marR="0" rtl="0" algn="l">
              <a:spcBef>
                <a:spcPts val="0"/>
              </a:spcBef>
              <a:buNone/>
              <a:defRPr b="0" i="0"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g2ba979b97bc_1_16"/>
          <p:cNvSpPr txBox="1"/>
          <p:nvPr>
            <p:ph type="title"/>
          </p:nvPr>
        </p:nvSpPr>
        <p:spPr>
          <a:xfrm>
            <a:off x="623888" y="1709738"/>
            <a:ext cx="7886700" cy="2852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Arial"/>
              <a:buNone/>
              <a:defRPr b="0" i="0" sz="6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g2ba979b97bc_1_16"/>
          <p:cNvSpPr txBox="1"/>
          <p:nvPr>
            <p:ph idx="1" type="body"/>
          </p:nvPr>
        </p:nvSpPr>
        <p:spPr>
          <a:xfrm>
            <a:off x="623888" y="4589463"/>
            <a:ext cx="7886700" cy="150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Arial"/>
                <a:ea typeface="Arial"/>
                <a:cs typeface="Arial"/>
                <a:sym typeface="Arial"/>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8" name="Google Shape;28;g2ba979b97bc_1_16"/>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g2ba979b97bc_1_16"/>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g2ba979b97bc_1_16"/>
          <p:cNvSpPr txBox="1"/>
          <p:nvPr>
            <p:ph idx="12" type="sldNum"/>
          </p:nvPr>
        </p:nvSpPr>
        <p:spPr>
          <a:xfrm>
            <a:off x="6820552" y="6251247"/>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a:solidFill>
                  <a:schemeClr val="dk1"/>
                </a:solidFill>
                <a:latin typeface="Arial"/>
                <a:ea typeface="Arial"/>
                <a:cs typeface="Arial"/>
                <a:sym typeface="Arial"/>
              </a:defRPr>
            </a:lvl1pPr>
            <a:lvl2pPr indent="0" lvl="1" marL="0" marR="0" rtl="0" algn="l">
              <a:spcBef>
                <a:spcPts val="0"/>
              </a:spcBef>
              <a:buNone/>
              <a:defRPr b="0" i="0" sz="1800">
                <a:solidFill>
                  <a:schemeClr val="dk1"/>
                </a:solidFill>
                <a:latin typeface="Arial"/>
                <a:ea typeface="Arial"/>
                <a:cs typeface="Arial"/>
                <a:sym typeface="Arial"/>
              </a:defRPr>
            </a:lvl2pPr>
            <a:lvl3pPr indent="0" lvl="2" marL="0" marR="0" rtl="0" algn="l">
              <a:spcBef>
                <a:spcPts val="0"/>
              </a:spcBef>
              <a:buNone/>
              <a:defRPr b="0" i="0" sz="1800">
                <a:solidFill>
                  <a:schemeClr val="dk1"/>
                </a:solidFill>
                <a:latin typeface="Arial"/>
                <a:ea typeface="Arial"/>
                <a:cs typeface="Arial"/>
                <a:sym typeface="Arial"/>
              </a:defRPr>
            </a:lvl3pPr>
            <a:lvl4pPr indent="0" lvl="3" marL="0" marR="0" rtl="0" algn="l">
              <a:spcBef>
                <a:spcPts val="0"/>
              </a:spcBef>
              <a:buNone/>
              <a:defRPr b="0" i="0" sz="1800">
                <a:solidFill>
                  <a:schemeClr val="dk1"/>
                </a:solidFill>
                <a:latin typeface="Arial"/>
                <a:ea typeface="Arial"/>
                <a:cs typeface="Arial"/>
                <a:sym typeface="Arial"/>
              </a:defRPr>
            </a:lvl4pPr>
            <a:lvl5pPr indent="0" lvl="4" marL="0" marR="0" rtl="0" algn="l">
              <a:spcBef>
                <a:spcPts val="0"/>
              </a:spcBef>
              <a:buNone/>
              <a:defRPr b="0" i="0" sz="1800">
                <a:solidFill>
                  <a:schemeClr val="dk1"/>
                </a:solidFill>
                <a:latin typeface="Arial"/>
                <a:ea typeface="Arial"/>
                <a:cs typeface="Arial"/>
                <a:sym typeface="Arial"/>
              </a:defRPr>
            </a:lvl5pPr>
            <a:lvl6pPr indent="0" lvl="5" marL="0" marR="0" rtl="0" algn="l">
              <a:spcBef>
                <a:spcPts val="0"/>
              </a:spcBef>
              <a:buNone/>
              <a:defRPr b="0" i="0" sz="1800">
                <a:solidFill>
                  <a:schemeClr val="dk1"/>
                </a:solidFill>
                <a:latin typeface="Arial"/>
                <a:ea typeface="Arial"/>
                <a:cs typeface="Arial"/>
                <a:sym typeface="Arial"/>
              </a:defRPr>
            </a:lvl6pPr>
            <a:lvl7pPr indent="0" lvl="6" marL="0" marR="0" rtl="0" algn="l">
              <a:spcBef>
                <a:spcPts val="0"/>
              </a:spcBef>
              <a:buNone/>
              <a:defRPr b="0" i="0" sz="1800">
                <a:solidFill>
                  <a:schemeClr val="dk1"/>
                </a:solidFill>
                <a:latin typeface="Arial"/>
                <a:ea typeface="Arial"/>
                <a:cs typeface="Arial"/>
                <a:sym typeface="Arial"/>
              </a:defRPr>
            </a:lvl7pPr>
            <a:lvl8pPr indent="0" lvl="7" marL="0" marR="0" rtl="0" algn="l">
              <a:spcBef>
                <a:spcPts val="0"/>
              </a:spcBef>
              <a:buNone/>
              <a:defRPr b="0" i="0" sz="1800">
                <a:solidFill>
                  <a:schemeClr val="dk1"/>
                </a:solidFill>
                <a:latin typeface="Arial"/>
                <a:ea typeface="Arial"/>
                <a:cs typeface="Arial"/>
                <a:sym typeface="Arial"/>
              </a:defRPr>
            </a:lvl8pPr>
            <a:lvl9pPr indent="0" lvl="8" marL="0" marR="0" rtl="0" algn="l">
              <a:spcBef>
                <a:spcPts val="0"/>
              </a:spcBef>
              <a:buNone/>
              <a:defRPr b="0" i="0"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g2ba979b97bc_1_22"/>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g2ba979b97bc_1_22"/>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g2ba979b97bc_1_22"/>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g2ba979b97bc_1_22"/>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g2ba979b97bc_1_22"/>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g2ba979b97bc_1_22"/>
          <p:cNvSpPr txBox="1"/>
          <p:nvPr>
            <p:ph idx="12" type="sldNum"/>
          </p:nvPr>
        </p:nvSpPr>
        <p:spPr>
          <a:xfrm>
            <a:off x="6820552" y="6251247"/>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a:solidFill>
                  <a:schemeClr val="dk1"/>
                </a:solidFill>
                <a:latin typeface="Arial"/>
                <a:ea typeface="Arial"/>
                <a:cs typeface="Arial"/>
                <a:sym typeface="Arial"/>
              </a:defRPr>
            </a:lvl1pPr>
            <a:lvl2pPr indent="0" lvl="1" marL="0" marR="0" rtl="0" algn="l">
              <a:spcBef>
                <a:spcPts val="0"/>
              </a:spcBef>
              <a:buNone/>
              <a:defRPr b="0" i="0" sz="1800">
                <a:solidFill>
                  <a:schemeClr val="dk1"/>
                </a:solidFill>
                <a:latin typeface="Arial"/>
                <a:ea typeface="Arial"/>
                <a:cs typeface="Arial"/>
                <a:sym typeface="Arial"/>
              </a:defRPr>
            </a:lvl2pPr>
            <a:lvl3pPr indent="0" lvl="2" marL="0" marR="0" rtl="0" algn="l">
              <a:spcBef>
                <a:spcPts val="0"/>
              </a:spcBef>
              <a:buNone/>
              <a:defRPr b="0" i="0" sz="1800">
                <a:solidFill>
                  <a:schemeClr val="dk1"/>
                </a:solidFill>
                <a:latin typeface="Arial"/>
                <a:ea typeface="Arial"/>
                <a:cs typeface="Arial"/>
                <a:sym typeface="Arial"/>
              </a:defRPr>
            </a:lvl3pPr>
            <a:lvl4pPr indent="0" lvl="3" marL="0" marR="0" rtl="0" algn="l">
              <a:spcBef>
                <a:spcPts val="0"/>
              </a:spcBef>
              <a:buNone/>
              <a:defRPr b="0" i="0" sz="1800">
                <a:solidFill>
                  <a:schemeClr val="dk1"/>
                </a:solidFill>
                <a:latin typeface="Arial"/>
                <a:ea typeface="Arial"/>
                <a:cs typeface="Arial"/>
                <a:sym typeface="Arial"/>
              </a:defRPr>
            </a:lvl4pPr>
            <a:lvl5pPr indent="0" lvl="4" marL="0" marR="0" rtl="0" algn="l">
              <a:spcBef>
                <a:spcPts val="0"/>
              </a:spcBef>
              <a:buNone/>
              <a:defRPr b="0" i="0" sz="1800">
                <a:solidFill>
                  <a:schemeClr val="dk1"/>
                </a:solidFill>
                <a:latin typeface="Arial"/>
                <a:ea typeface="Arial"/>
                <a:cs typeface="Arial"/>
                <a:sym typeface="Arial"/>
              </a:defRPr>
            </a:lvl5pPr>
            <a:lvl6pPr indent="0" lvl="5" marL="0" marR="0" rtl="0" algn="l">
              <a:spcBef>
                <a:spcPts val="0"/>
              </a:spcBef>
              <a:buNone/>
              <a:defRPr b="0" i="0" sz="1800">
                <a:solidFill>
                  <a:schemeClr val="dk1"/>
                </a:solidFill>
                <a:latin typeface="Arial"/>
                <a:ea typeface="Arial"/>
                <a:cs typeface="Arial"/>
                <a:sym typeface="Arial"/>
              </a:defRPr>
            </a:lvl6pPr>
            <a:lvl7pPr indent="0" lvl="6" marL="0" marR="0" rtl="0" algn="l">
              <a:spcBef>
                <a:spcPts val="0"/>
              </a:spcBef>
              <a:buNone/>
              <a:defRPr b="0" i="0" sz="1800">
                <a:solidFill>
                  <a:schemeClr val="dk1"/>
                </a:solidFill>
                <a:latin typeface="Arial"/>
                <a:ea typeface="Arial"/>
                <a:cs typeface="Arial"/>
                <a:sym typeface="Arial"/>
              </a:defRPr>
            </a:lvl7pPr>
            <a:lvl8pPr indent="0" lvl="7" marL="0" marR="0" rtl="0" algn="l">
              <a:spcBef>
                <a:spcPts val="0"/>
              </a:spcBef>
              <a:buNone/>
              <a:defRPr b="0" i="0" sz="1800">
                <a:solidFill>
                  <a:schemeClr val="dk1"/>
                </a:solidFill>
                <a:latin typeface="Arial"/>
                <a:ea typeface="Arial"/>
                <a:cs typeface="Arial"/>
                <a:sym typeface="Arial"/>
              </a:defRPr>
            </a:lvl8pPr>
            <a:lvl9pPr indent="0" lvl="8" marL="0" marR="0" rtl="0" algn="l">
              <a:spcBef>
                <a:spcPts val="0"/>
              </a:spcBef>
              <a:buNone/>
              <a:defRPr b="0" i="0"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g2ba979b97bc_1_29"/>
          <p:cNvSpPr txBox="1"/>
          <p:nvPr>
            <p:ph type="title"/>
          </p:nvPr>
        </p:nvSpPr>
        <p:spPr>
          <a:xfrm>
            <a:off x="629841" y="365125"/>
            <a:ext cx="78867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g2ba979b97bc_1_29"/>
          <p:cNvSpPr txBox="1"/>
          <p:nvPr>
            <p:ph idx="1" type="body"/>
          </p:nvPr>
        </p:nvSpPr>
        <p:spPr>
          <a:xfrm>
            <a:off x="629841" y="1681163"/>
            <a:ext cx="38682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g2ba979b97bc_1_29"/>
          <p:cNvSpPr txBox="1"/>
          <p:nvPr>
            <p:ph idx="2" type="body"/>
          </p:nvPr>
        </p:nvSpPr>
        <p:spPr>
          <a:xfrm>
            <a:off x="629841" y="2505075"/>
            <a:ext cx="38682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g2ba979b97bc_1_29"/>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g2ba979b97bc_1_29"/>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g2ba979b97bc_1_29"/>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g2ba979b97bc_1_29"/>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g2ba979b97bc_1_29"/>
          <p:cNvSpPr txBox="1"/>
          <p:nvPr>
            <p:ph idx="12" type="sldNum"/>
          </p:nvPr>
        </p:nvSpPr>
        <p:spPr>
          <a:xfrm>
            <a:off x="6820552" y="6251247"/>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a:solidFill>
                  <a:schemeClr val="dk1"/>
                </a:solidFill>
                <a:latin typeface="Arial"/>
                <a:ea typeface="Arial"/>
                <a:cs typeface="Arial"/>
                <a:sym typeface="Arial"/>
              </a:defRPr>
            </a:lvl1pPr>
            <a:lvl2pPr indent="0" lvl="1" marL="0" marR="0" rtl="0" algn="l">
              <a:spcBef>
                <a:spcPts val="0"/>
              </a:spcBef>
              <a:buNone/>
              <a:defRPr b="0" i="0" sz="1800">
                <a:solidFill>
                  <a:schemeClr val="dk1"/>
                </a:solidFill>
                <a:latin typeface="Arial"/>
                <a:ea typeface="Arial"/>
                <a:cs typeface="Arial"/>
                <a:sym typeface="Arial"/>
              </a:defRPr>
            </a:lvl2pPr>
            <a:lvl3pPr indent="0" lvl="2" marL="0" marR="0" rtl="0" algn="l">
              <a:spcBef>
                <a:spcPts val="0"/>
              </a:spcBef>
              <a:buNone/>
              <a:defRPr b="0" i="0" sz="1800">
                <a:solidFill>
                  <a:schemeClr val="dk1"/>
                </a:solidFill>
                <a:latin typeface="Arial"/>
                <a:ea typeface="Arial"/>
                <a:cs typeface="Arial"/>
                <a:sym typeface="Arial"/>
              </a:defRPr>
            </a:lvl3pPr>
            <a:lvl4pPr indent="0" lvl="3" marL="0" marR="0" rtl="0" algn="l">
              <a:spcBef>
                <a:spcPts val="0"/>
              </a:spcBef>
              <a:buNone/>
              <a:defRPr b="0" i="0" sz="1800">
                <a:solidFill>
                  <a:schemeClr val="dk1"/>
                </a:solidFill>
                <a:latin typeface="Arial"/>
                <a:ea typeface="Arial"/>
                <a:cs typeface="Arial"/>
                <a:sym typeface="Arial"/>
              </a:defRPr>
            </a:lvl4pPr>
            <a:lvl5pPr indent="0" lvl="4" marL="0" marR="0" rtl="0" algn="l">
              <a:spcBef>
                <a:spcPts val="0"/>
              </a:spcBef>
              <a:buNone/>
              <a:defRPr b="0" i="0" sz="1800">
                <a:solidFill>
                  <a:schemeClr val="dk1"/>
                </a:solidFill>
                <a:latin typeface="Arial"/>
                <a:ea typeface="Arial"/>
                <a:cs typeface="Arial"/>
                <a:sym typeface="Arial"/>
              </a:defRPr>
            </a:lvl5pPr>
            <a:lvl6pPr indent="0" lvl="5" marL="0" marR="0" rtl="0" algn="l">
              <a:spcBef>
                <a:spcPts val="0"/>
              </a:spcBef>
              <a:buNone/>
              <a:defRPr b="0" i="0" sz="1800">
                <a:solidFill>
                  <a:schemeClr val="dk1"/>
                </a:solidFill>
                <a:latin typeface="Arial"/>
                <a:ea typeface="Arial"/>
                <a:cs typeface="Arial"/>
                <a:sym typeface="Arial"/>
              </a:defRPr>
            </a:lvl6pPr>
            <a:lvl7pPr indent="0" lvl="6" marL="0" marR="0" rtl="0" algn="l">
              <a:spcBef>
                <a:spcPts val="0"/>
              </a:spcBef>
              <a:buNone/>
              <a:defRPr b="0" i="0" sz="1800">
                <a:solidFill>
                  <a:schemeClr val="dk1"/>
                </a:solidFill>
                <a:latin typeface="Arial"/>
                <a:ea typeface="Arial"/>
                <a:cs typeface="Arial"/>
                <a:sym typeface="Arial"/>
              </a:defRPr>
            </a:lvl7pPr>
            <a:lvl8pPr indent="0" lvl="7" marL="0" marR="0" rtl="0" algn="l">
              <a:spcBef>
                <a:spcPts val="0"/>
              </a:spcBef>
              <a:buNone/>
              <a:defRPr b="0" i="0" sz="1800">
                <a:solidFill>
                  <a:schemeClr val="dk1"/>
                </a:solidFill>
                <a:latin typeface="Arial"/>
                <a:ea typeface="Arial"/>
                <a:cs typeface="Arial"/>
                <a:sym typeface="Arial"/>
              </a:defRPr>
            </a:lvl8pPr>
            <a:lvl9pPr indent="0" lvl="8" marL="0" marR="0" rtl="0" algn="l">
              <a:spcBef>
                <a:spcPts val="0"/>
              </a:spcBef>
              <a:buNone/>
              <a:defRPr b="0" i="0"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g2ba979b97bc_1_38"/>
          <p:cNvSpPr txBox="1"/>
          <p:nvPr>
            <p:ph type="title"/>
          </p:nvPr>
        </p:nvSpPr>
        <p:spPr>
          <a:xfrm>
            <a:off x="628650" y="365125"/>
            <a:ext cx="78867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g2ba979b97bc_1_38"/>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g2ba979b97bc_1_38"/>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g2ba979b97bc_1_38"/>
          <p:cNvSpPr txBox="1"/>
          <p:nvPr>
            <p:ph idx="12" type="sldNum"/>
          </p:nvPr>
        </p:nvSpPr>
        <p:spPr>
          <a:xfrm>
            <a:off x="6820552" y="6251247"/>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a:solidFill>
                  <a:schemeClr val="dk1"/>
                </a:solidFill>
                <a:latin typeface="Arial"/>
                <a:ea typeface="Arial"/>
                <a:cs typeface="Arial"/>
                <a:sym typeface="Arial"/>
              </a:defRPr>
            </a:lvl1pPr>
            <a:lvl2pPr indent="0" lvl="1" marL="0" marR="0" rtl="0" algn="l">
              <a:spcBef>
                <a:spcPts val="0"/>
              </a:spcBef>
              <a:buNone/>
              <a:defRPr b="0" i="0" sz="1800">
                <a:solidFill>
                  <a:schemeClr val="dk1"/>
                </a:solidFill>
                <a:latin typeface="Arial"/>
                <a:ea typeface="Arial"/>
                <a:cs typeface="Arial"/>
                <a:sym typeface="Arial"/>
              </a:defRPr>
            </a:lvl2pPr>
            <a:lvl3pPr indent="0" lvl="2" marL="0" marR="0" rtl="0" algn="l">
              <a:spcBef>
                <a:spcPts val="0"/>
              </a:spcBef>
              <a:buNone/>
              <a:defRPr b="0" i="0" sz="1800">
                <a:solidFill>
                  <a:schemeClr val="dk1"/>
                </a:solidFill>
                <a:latin typeface="Arial"/>
                <a:ea typeface="Arial"/>
                <a:cs typeface="Arial"/>
                <a:sym typeface="Arial"/>
              </a:defRPr>
            </a:lvl3pPr>
            <a:lvl4pPr indent="0" lvl="3" marL="0" marR="0" rtl="0" algn="l">
              <a:spcBef>
                <a:spcPts val="0"/>
              </a:spcBef>
              <a:buNone/>
              <a:defRPr b="0" i="0" sz="1800">
                <a:solidFill>
                  <a:schemeClr val="dk1"/>
                </a:solidFill>
                <a:latin typeface="Arial"/>
                <a:ea typeface="Arial"/>
                <a:cs typeface="Arial"/>
                <a:sym typeface="Arial"/>
              </a:defRPr>
            </a:lvl4pPr>
            <a:lvl5pPr indent="0" lvl="4" marL="0" marR="0" rtl="0" algn="l">
              <a:spcBef>
                <a:spcPts val="0"/>
              </a:spcBef>
              <a:buNone/>
              <a:defRPr b="0" i="0" sz="1800">
                <a:solidFill>
                  <a:schemeClr val="dk1"/>
                </a:solidFill>
                <a:latin typeface="Arial"/>
                <a:ea typeface="Arial"/>
                <a:cs typeface="Arial"/>
                <a:sym typeface="Arial"/>
              </a:defRPr>
            </a:lvl5pPr>
            <a:lvl6pPr indent="0" lvl="5" marL="0" marR="0" rtl="0" algn="l">
              <a:spcBef>
                <a:spcPts val="0"/>
              </a:spcBef>
              <a:buNone/>
              <a:defRPr b="0" i="0" sz="1800">
                <a:solidFill>
                  <a:schemeClr val="dk1"/>
                </a:solidFill>
                <a:latin typeface="Arial"/>
                <a:ea typeface="Arial"/>
                <a:cs typeface="Arial"/>
                <a:sym typeface="Arial"/>
              </a:defRPr>
            </a:lvl6pPr>
            <a:lvl7pPr indent="0" lvl="6" marL="0" marR="0" rtl="0" algn="l">
              <a:spcBef>
                <a:spcPts val="0"/>
              </a:spcBef>
              <a:buNone/>
              <a:defRPr b="0" i="0" sz="1800">
                <a:solidFill>
                  <a:schemeClr val="dk1"/>
                </a:solidFill>
                <a:latin typeface="Arial"/>
                <a:ea typeface="Arial"/>
                <a:cs typeface="Arial"/>
                <a:sym typeface="Arial"/>
              </a:defRPr>
            </a:lvl7pPr>
            <a:lvl8pPr indent="0" lvl="7" marL="0" marR="0" rtl="0" algn="l">
              <a:spcBef>
                <a:spcPts val="0"/>
              </a:spcBef>
              <a:buNone/>
              <a:defRPr b="0" i="0" sz="1800">
                <a:solidFill>
                  <a:schemeClr val="dk1"/>
                </a:solidFill>
                <a:latin typeface="Arial"/>
                <a:ea typeface="Arial"/>
                <a:cs typeface="Arial"/>
                <a:sym typeface="Arial"/>
              </a:defRPr>
            </a:lvl8pPr>
            <a:lvl9pPr indent="0" lvl="8" marL="0" marR="0" rtl="0" algn="l">
              <a:spcBef>
                <a:spcPts val="0"/>
              </a:spcBef>
              <a:buNone/>
              <a:defRPr b="0" i="0"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2ba979b97bc_1_43"/>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g2ba979b97bc_1_43"/>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g2ba979b97bc_1_43"/>
          <p:cNvSpPr txBox="1"/>
          <p:nvPr>
            <p:ph idx="12" type="sldNum"/>
          </p:nvPr>
        </p:nvSpPr>
        <p:spPr>
          <a:xfrm>
            <a:off x="6820552" y="6251247"/>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a:solidFill>
                  <a:schemeClr val="dk1"/>
                </a:solidFill>
                <a:latin typeface="Arial"/>
                <a:ea typeface="Arial"/>
                <a:cs typeface="Arial"/>
                <a:sym typeface="Arial"/>
              </a:defRPr>
            </a:lvl1pPr>
            <a:lvl2pPr indent="0" lvl="1" marL="0" marR="0" rtl="0" algn="l">
              <a:spcBef>
                <a:spcPts val="0"/>
              </a:spcBef>
              <a:buNone/>
              <a:defRPr b="0" i="0" sz="1800">
                <a:solidFill>
                  <a:schemeClr val="dk1"/>
                </a:solidFill>
                <a:latin typeface="Arial"/>
                <a:ea typeface="Arial"/>
                <a:cs typeface="Arial"/>
                <a:sym typeface="Arial"/>
              </a:defRPr>
            </a:lvl2pPr>
            <a:lvl3pPr indent="0" lvl="2" marL="0" marR="0" rtl="0" algn="l">
              <a:spcBef>
                <a:spcPts val="0"/>
              </a:spcBef>
              <a:buNone/>
              <a:defRPr b="0" i="0" sz="1800">
                <a:solidFill>
                  <a:schemeClr val="dk1"/>
                </a:solidFill>
                <a:latin typeface="Arial"/>
                <a:ea typeface="Arial"/>
                <a:cs typeface="Arial"/>
                <a:sym typeface="Arial"/>
              </a:defRPr>
            </a:lvl3pPr>
            <a:lvl4pPr indent="0" lvl="3" marL="0" marR="0" rtl="0" algn="l">
              <a:spcBef>
                <a:spcPts val="0"/>
              </a:spcBef>
              <a:buNone/>
              <a:defRPr b="0" i="0" sz="1800">
                <a:solidFill>
                  <a:schemeClr val="dk1"/>
                </a:solidFill>
                <a:latin typeface="Arial"/>
                <a:ea typeface="Arial"/>
                <a:cs typeface="Arial"/>
                <a:sym typeface="Arial"/>
              </a:defRPr>
            </a:lvl4pPr>
            <a:lvl5pPr indent="0" lvl="4" marL="0" marR="0" rtl="0" algn="l">
              <a:spcBef>
                <a:spcPts val="0"/>
              </a:spcBef>
              <a:buNone/>
              <a:defRPr b="0" i="0" sz="1800">
                <a:solidFill>
                  <a:schemeClr val="dk1"/>
                </a:solidFill>
                <a:latin typeface="Arial"/>
                <a:ea typeface="Arial"/>
                <a:cs typeface="Arial"/>
                <a:sym typeface="Arial"/>
              </a:defRPr>
            </a:lvl5pPr>
            <a:lvl6pPr indent="0" lvl="5" marL="0" marR="0" rtl="0" algn="l">
              <a:spcBef>
                <a:spcPts val="0"/>
              </a:spcBef>
              <a:buNone/>
              <a:defRPr b="0" i="0" sz="1800">
                <a:solidFill>
                  <a:schemeClr val="dk1"/>
                </a:solidFill>
                <a:latin typeface="Arial"/>
                <a:ea typeface="Arial"/>
                <a:cs typeface="Arial"/>
                <a:sym typeface="Arial"/>
              </a:defRPr>
            </a:lvl6pPr>
            <a:lvl7pPr indent="0" lvl="6" marL="0" marR="0" rtl="0" algn="l">
              <a:spcBef>
                <a:spcPts val="0"/>
              </a:spcBef>
              <a:buNone/>
              <a:defRPr b="0" i="0" sz="1800">
                <a:solidFill>
                  <a:schemeClr val="dk1"/>
                </a:solidFill>
                <a:latin typeface="Arial"/>
                <a:ea typeface="Arial"/>
                <a:cs typeface="Arial"/>
                <a:sym typeface="Arial"/>
              </a:defRPr>
            </a:lvl7pPr>
            <a:lvl8pPr indent="0" lvl="7" marL="0" marR="0" rtl="0" algn="l">
              <a:spcBef>
                <a:spcPts val="0"/>
              </a:spcBef>
              <a:buNone/>
              <a:defRPr b="0" i="0" sz="1800">
                <a:solidFill>
                  <a:schemeClr val="dk1"/>
                </a:solidFill>
                <a:latin typeface="Arial"/>
                <a:ea typeface="Arial"/>
                <a:cs typeface="Arial"/>
                <a:sym typeface="Arial"/>
              </a:defRPr>
            </a:lvl8pPr>
            <a:lvl9pPr indent="0" lvl="8" marL="0" marR="0" rtl="0" algn="l">
              <a:spcBef>
                <a:spcPts val="0"/>
              </a:spcBef>
              <a:buNone/>
              <a:defRPr b="0" i="0"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g2ba979b97bc_1_47"/>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g2ba979b97bc_1_47"/>
          <p:cNvSpPr txBox="1"/>
          <p:nvPr>
            <p:ph idx="1" type="body"/>
          </p:nvPr>
        </p:nvSpPr>
        <p:spPr>
          <a:xfrm>
            <a:off x="3887391" y="987425"/>
            <a:ext cx="4629300" cy="4873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g2ba979b97bc_1_47"/>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 name="Google Shape;60;g2ba979b97bc_1_47"/>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g2ba979b97bc_1_47"/>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g2ba979b97bc_1_47"/>
          <p:cNvSpPr txBox="1"/>
          <p:nvPr>
            <p:ph idx="12" type="sldNum"/>
          </p:nvPr>
        </p:nvSpPr>
        <p:spPr>
          <a:xfrm>
            <a:off x="6820552" y="6251247"/>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a:solidFill>
                  <a:schemeClr val="dk1"/>
                </a:solidFill>
                <a:latin typeface="Arial"/>
                <a:ea typeface="Arial"/>
                <a:cs typeface="Arial"/>
                <a:sym typeface="Arial"/>
              </a:defRPr>
            </a:lvl1pPr>
            <a:lvl2pPr indent="0" lvl="1" marL="0" marR="0" rtl="0" algn="l">
              <a:spcBef>
                <a:spcPts val="0"/>
              </a:spcBef>
              <a:buNone/>
              <a:defRPr b="0" i="0" sz="1800">
                <a:solidFill>
                  <a:schemeClr val="dk1"/>
                </a:solidFill>
                <a:latin typeface="Arial"/>
                <a:ea typeface="Arial"/>
                <a:cs typeface="Arial"/>
                <a:sym typeface="Arial"/>
              </a:defRPr>
            </a:lvl2pPr>
            <a:lvl3pPr indent="0" lvl="2" marL="0" marR="0" rtl="0" algn="l">
              <a:spcBef>
                <a:spcPts val="0"/>
              </a:spcBef>
              <a:buNone/>
              <a:defRPr b="0" i="0" sz="1800">
                <a:solidFill>
                  <a:schemeClr val="dk1"/>
                </a:solidFill>
                <a:latin typeface="Arial"/>
                <a:ea typeface="Arial"/>
                <a:cs typeface="Arial"/>
                <a:sym typeface="Arial"/>
              </a:defRPr>
            </a:lvl3pPr>
            <a:lvl4pPr indent="0" lvl="3" marL="0" marR="0" rtl="0" algn="l">
              <a:spcBef>
                <a:spcPts val="0"/>
              </a:spcBef>
              <a:buNone/>
              <a:defRPr b="0" i="0" sz="1800">
                <a:solidFill>
                  <a:schemeClr val="dk1"/>
                </a:solidFill>
                <a:latin typeface="Arial"/>
                <a:ea typeface="Arial"/>
                <a:cs typeface="Arial"/>
                <a:sym typeface="Arial"/>
              </a:defRPr>
            </a:lvl4pPr>
            <a:lvl5pPr indent="0" lvl="4" marL="0" marR="0" rtl="0" algn="l">
              <a:spcBef>
                <a:spcPts val="0"/>
              </a:spcBef>
              <a:buNone/>
              <a:defRPr b="0" i="0" sz="1800">
                <a:solidFill>
                  <a:schemeClr val="dk1"/>
                </a:solidFill>
                <a:latin typeface="Arial"/>
                <a:ea typeface="Arial"/>
                <a:cs typeface="Arial"/>
                <a:sym typeface="Arial"/>
              </a:defRPr>
            </a:lvl5pPr>
            <a:lvl6pPr indent="0" lvl="5" marL="0" marR="0" rtl="0" algn="l">
              <a:spcBef>
                <a:spcPts val="0"/>
              </a:spcBef>
              <a:buNone/>
              <a:defRPr b="0" i="0" sz="1800">
                <a:solidFill>
                  <a:schemeClr val="dk1"/>
                </a:solidFill>
                <a:latin typeface="Arial"/>
                <a:ea typeface="Arial"/>
                <a:cs typeface="Arial"/>
                <a:sym typeface="Arial"/>
              </a:defRPr>
            </a:lvl6pPr>
            <a:lvl7pPr indent="0" lvl="6" marL="0" marR="0" rtl="0" algn="l">
              <a:spcBef>
                <a:spcPts val="0"/>
              </a:spcBef>
              <a:buNone/>
              <a:defRPr b="0" i="0" sz="1800">
                <a:solidFill>
                  <a:schemeClr val="dk1"/>
                </a:solidFill>
                <a:latin typeface="Arial"/>
                <a:ea typeface="Arial"/>
                <a:cs typeface="Arial"/>
                <a:sym typeface="Arial"/>
              </a:defRPr>
            </a:lvl7pPr>
            <a:lvl8pPr indent="0" lvl="7" marL="0" marR="0" rtl="0" algn="l">
              <a:spcBef>
                <a:spcPts val="0"/>
              </a:spcBef>
              <a:buNone/>
              <a:defRPr b="0" i="0" sz="1800">
                <a:solidFill>
                  <a:schemeClr val="dk1"/>
                </a:solidFill>
                <a:latin typeface="Arial"/>
                <a:ea typeface="Arial"/>
                <a:cs typeface="Arial"/>
                <a:sym typeface="Arial"/>
              </a:defRPr>
            </a:lvl8pPr>
            <a:lvl9pPr indent="0" lvl="8" marL="0" marR="0" rtl="0" algn="l">
              <a:spcBef>
                <a:spcPts val="0"/>
              </a:spcBef>
              <a:buNone/>
              <a:defRPr b="0" i="0"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g2ba979b97bc_1_54"/>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g2ba979b97bc_1_54"/>
          <p:cNvSpPr/>
          <p:nvPr>
            <p:ph idx="2" type="pic"/>
          </p:nvPr>
        </p:nvSpPr>
        <p:spPr>
          <a:xfrm>
            <a:off x="3887391" y="987425"/>
            <a:ext cx="4629300" cy="4873500"/>
          </a:xfrm>
          <a:prstGeom prst="rect">
            <a:avLst/>
          </a:prstGeom>
          <a:noFill/>
          <a:ln>
            <a:noFill/>
          </a:ln>
        </p:spPr>
      </p:sp>
      <p:sp>
        <p:nvSpPr>
          <p:cNvPr id="66" name="Google Shape;66;g2ba979b97bc_1_54"/>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7" name="Google Shape;67;g2ba979b97bc_1_54"/>
          <p:cNvSpPr txBox="1"/>
          <p:nvPr>
            <p:ph idx="10" type="dt"/>
          </p:nvPr>
        </p:nvSpPr>
        <p:spPr>
          <a:xfrm>
            <a:off x="628650" y="6356350"/>
            <a:ext cx="20574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g2ba979b97bc_1_54"/>
          <p:cNvSpPr txBox="1"/>
          <p:nvPr>
            <p:ph idx="11" type="ftr"/>
          </p:nvPr>
        </p:nvSpPr>
        <p:spPr>
          <a:xfrm>
            <a:off x="3028950" y="6356350"/>
            <a:ext cx="3086100" cy="365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g2ba979b97bc_1_54"/>
          <p:cNvSpPr txBox="1"/>
          <p:nvPr>
            <p:ph idx="12" type="sldNum"/>
          </p:nvPr>
        </p:nvSpPr>
        <p:spPr>
          <a:xfrm>
            <a:off x="6820552" y="6251247"/>
            <a:ext cx="2057400" cy="3651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a:solidFill>
                  <a:schemeClr val="dk1"/>
                </a:solidFill>
                <a:latin typeface="Arial"/>
                <a:ea typeface="Arial"/>
                <a:cs typeface="Arial"/>
                <a:sym typeface="Arial"/>
              </a:defRPr>
            </a:lvl1pPr>
            <a:lvl2pPr indent="0" lvl="1" marL="0" marR="0" rtl="0" algn="l">
              <a:spcBef>
                <a:spcPts val="0"/>
              </a:spcBef>
              <a:buNone/>
              <a:defRPr b="0" i="0" sz="1800">
                <a:solidFill>
                  <a:schemeClr val="dk1"/>
                </a:solidFill>
                <a:latin typeface="Arial"/>
                <a:ea typeface="Arial"/>
                <a:cs typeface="Arial"/>
                <a:sym typeface="Arial"/>
              </a:defRPr>
            </a:lvl2pPr>
            <a:lvl3pPr indent="0" lvl="2" marL="0" marR="0" rtl="0" algn="l">
              <a:spcBef>
                <a:spcPts val="0"/>
              </a:spcBef>
              <a:buNone/>
              <a:defRPr b="0" i="0" sz="1800">
                <a:solidFill>
                  <a:schemeClr val="dk1"/>
                </a:solidFill>
                <a:latin typeface="Arial"/>
                <a:ea typeface="Arial"/>
                <a:cs typeface="Arial"/>
                <a:sym typeface="Arial"/>
              </a:defRPr>
            </a:lvl3pPr>
            <a:lvl4pPr indent="0" lvl="3" marL="0" marR="0" rtl="0" algn="l">
              <a:spcBef>
                <a:spcPts val="0"/>
              </a:spcBef>
              <a:buNone/>
              <a:defRPr b="0" i="0" sz="1800">
                <a:solidFill>
                  <a:schemeClr val="dk1"/>
                </a:solidFill>
                <a:latin typeface="Arial"/>
                <a:ea typeface="Arial"/>
                <a:cs typeface="Arial"/>
                <a:sym typeface="Arial"/>
              </a:defRPr>
            </a:lvl4pPr>
            <a:lvl5pPr indent="0" lvl="4" marL="0" marR="0" rtl="0" algn="l">
              <a:spcBef>
                <a:spcPts val="0"/>
              </a:spcBef>
              <a:buNone/>
              <a:defRPr b="0" i="0" sz="1800">
                <a:solidFill>
                  <a:schemeClr val="dk1"/>
                </a:solidFill>
                <a:latin typeface="Arial"/>
                <a:ea typeface="Arial"/>
                <a:cs typeface="Arial"/>
                <a:sym typeface="Arial"/>
              </a:defRPr>
            </a:lvl5pPr>
            <a:lvl6pPr indent="0" lvl="5" marL="0" marR="0" rtl="0" algn="l">
              <a:spcBef>
                <a:spcPts val="0"/>
              </a:spcBef>
              <a:buNone/>
              <a:defRPr b="0" i="0" sz="1800">
                <a:solidFill>
                  <a:schemeClr val="dk1"/>
                </a:solidFill>
                <a:latin typeface="Arial"/>
                <a:ea typeface="Arial"/>
                <a:cs typeface="Arial"/>
                <a:sym typeface="Arial"/>
              </a:defRPr>
            </a:lvl6pPr>
            <a:lvl7pPr indent="0" lvl="6" marL="0" marR="0" rtl="0" algn="l">
              <a:spcBef>
                <a:spcPts val="0"/>
              </a:spcBef>
              <a:buNone/>
              <a:defRPr b="0" i="0" sz="1800">
                <a:solidFill>
                  <a:schemeClr val="dk1"/>
                </a:solidFill>
                <a:latin typeface="Arial"/>
                <a:ea typeface="Arial"/>
                <a:cs typeface="Arial"/>
                <a:sym typeface="Arial"/>
              </a:defRPr>
            </a:lvl7pPr>
            <a:lvl8pPr indent="0" lvl="7" marL="0" marR="0" rtl="0" algn="l">
              <a:spcBef>
                <a:spcPts val="0"/>
              </a:spcBef>
              <a:buNone/>
              <a:defRPr b="0" i="0" sz="1800">
                <a:solidFill>
                  <a:schemeClr val="dk1"/>
                </a:solidFill>
                <a:latin typeface="Arial"/>
                <a:ea typeface="Arial"/>
                <a:cs typeface="Arial"/>
                <a:sym typeface="Arial"/>
              </a:defRPr>
            </a:lvl8pPr>
            <a:lvl9pPr indent="0" lvl="8" marL="0" marR="0" rtl="0" algn="l">
              <a:spcBef>
                <a:spcPts val="0"/>
              </a:spcBef>
              <a:buNone/>
              <a:defRPr b="0" i="0"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8.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2ba979b97bc_1_0"/>
          <p:cNvSpPr/>
          <p:nvPr/>
        </p:nvSpPr>
        <p:spPr>
          <a:xfrm>
            <a:off x="0" y="6538912"/>
            <a:ext cx="9144000" cy="3192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a:solidFill>
                <a:srgbClr val="FFB300"/>
              </a:solidFill>
              <a:latin typeface="Arial"/>
              <a:ea typeface="Arial"/>
              <a:cs typeface="Arial"/>
              <a:sym typeface="Arial"/>
            </a:endParaRPr>
          </a:p>
        </p:txBody>
      </p:sp>
      <p:pic>
        <p:nvPicPr>
          <p:cNvPr id="11" name="Google Shape;11;g2ba979b97bc_1_0"/>
          <p:cNvPicPr preferRelativeResize="0"/>
          <p:nvPr/>
        </p:nvPicPr>
        <p:blipFill rotWithShape="1">
          <a:blip r:embed="rId1">
            <a:alphaModFix/>
          </a:blip>
          <a:srcRect b="0" l="0" r="0" t="0"/>
          <a:stretch/>
        </p:blipFill>
        <p:spPr>
          <a:xfrm>
            <a:off x="6597703" y="6040419"/>
            <a:ext cx="2319667" cy="284391"/>
          </a:xfrm>
          <a:prstGeom prst="rect">
            <a:avLst/>
          </a:prstGeom>
          <a:noFill/>
          <a:ln>
            <a:noFill/>
          </a:ln>
        </p:spPr>
      </p:pic>
      <p:pic>
        <p:nvPicPr>
          <p:cNvPr id="12" name="Google Shape;12;g2ba979b97bc_1_0"/>
          <p:cNvPicPr preferRelativeResize="0"/>
          <p:nvPr/>
        </p:nvPicPr>
        <p:blipFill rotWithShape="1">
          <a:blip r:embed="rId2">
            <a:alphaModFix/>
          </a:blip>
          <a:srcRect b="0" l="0" r="0" t="0"/>
          <a:stretch/>
        </p:blipFill>
        <p:spPr>
          <a:xfrm>
            <a:off x="172491" y="5961888"/>
            <a:ext cx="1042569" cy="3042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www.ssa.gov/retire2/agereduction.htm" TargetMode="Externa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www.varetire.org/" TargetMode="External"/><Relationship Id="rId4" Type="http://schemas.openxmlformats.org/officeDocument/2006/relationships/hyperlink" Target="http://www.varetire.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hyperlink" Target="https://www.dhrm.virginia.gov/" TargetMode="External"/><Relationship Id="rId4" Type="http://schemas.openxmlformats.org/officeDocument/2006/relationships/hyperlink" Target="https://www.vda.virginia.gov/vicap.htm" TargetMode="External"/><Relationship Id="rId9" Type="http://schemas.openxmlformats.org/officeDocument/2006/relationships/hyperlink" Target="https://rar.vcu.edu/registration/senior-citizens-higher-education-program/" TargetMode="External"/><Relationship Id="rId5" Type="http://schemas.openxmlformats.org/officeDocument/2006/relationships/hyperlink" Target="https://vcoa.chp.vcu.edu/" TargetMode="External"/><Relationship Id="rId6" Type="http://schemas.openxmlformats.org/officeDocument/2006/relationships/hyperlink" Target="https://www.aarp.org/" TargetMode="External"/><Relationship Id="rId7" Type="http://schemas.openxmlformats.org/officeDocument/2006/relationships/hyperlink" Target="https://www.irs.gov/" TargetMode="External"/><Relationship Id="rId8" Type="http://schemas.openxmlformats.org/officeDocument/2006/relationships/hyperlink" Target="https://llichesterfield.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go.vcu.edu/hrsupport" TargetMode="External"/><Relationship Id="rId4" Type="http://schemas.openxmlformats.org/officeDocument/2006/relationships/hyperlink" Target="mailto:benefits@vcu.edu" TargetMode="External"/><Relationship Id="rId5" Type="http://schemas.openxmlformats.org/officeDocument/2006/relationships/hyperlink" Target="http://bit.ly/3Cepja0" TargetMode="External"/><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57"/>
          <p:cNvPicPr preferRelativeResize="0"/>
          <p:nvPr/>
        </p:nvPicPr>
        <p:blipFill rotWithShape="1">
          <a:blip r:embed="rId3">
            <a:alphaModFix/>
          </a:blip>
          <a:srcRect b="0" l="0" r="0" t="0"/>
          <a:stretch/>
        </p:blipFill>
        <p:spPr>
          <a:xfrm>
            <a:off x="0" y="0"/>
            <a:ext cx="9144000" cy="5983550"/>
          </a:xfrm>
          <a:prstGeom prst="rect">
            <a:avLst/>
          </a:prstGeom>
          <a:noFill/>
          <a:ln>
            <a:noFill/>
          </a:ln>
        </p:spPr>
      </p:pic>
      <p:sp>
        <p:nvSpPr>
          <p:cNvPr id="91" name="Google Shape;91;p57"/>
          <p:cNvSpPr/>
          <p:nvPr/>
        </p:nvSpPr>
        <p:spPr>
          <a:xfrm>
            <a:off x="1579813" y="1874728"/>
            <a:ext cx="5984372"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Teko"/>
                <a:ea typeface="Teko"/>
                <a:cs typeface="Teko"/>
                <a:sym typeface="Teko"/>
              </a:rPr>
              <a:t>VCU HUMAN RESOURCES PRESENTS:</a:t>
            </a:r>
            <a:endParaRPr b="0" i="0" sz="1400" u="none" cap="none" strike="noStrike">
              <a:solidFill>
                <a:srgbClr val="000000"/>
              </a:solidFill>
              <a:latin typeface="Arial"/>
              <a:ea typeface="Arial"/>
              <a:cs typeface="Arial"/>
              <a:sym typeface="Arial"/>
            </a:endParaRPr>
          </a:p>
        </p:txBody>
      </p:sp>
      <p:sp>
        <p:nvSpPr>
          <p:cNvPr id="92" name="Google Shape;92;p57"/>
          <p:cNvSpPr txBox="1"/>
          <p:nvPr/>
        </p:nvSpPr>
        <p:spPr>
          <a:xfrm>
            <a:off x="827840" y="2389672"/>
            <a:ext cx="7488300" cy="2062500"/>
          </a:xfrm>
          <a:prstGeom prst="rect">
            <a:avLst/>
          </a:prstGeom>
          <a:solidFill>
            <a:schemeClr val="dk1">
              <a:alpha val="49411"/>
            </a:schemeClr>
          </a:solid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lt1"/>
                </a:solidFill>
                <a:latin typeface="Calibri"/>
                <a:ea typeface="Calibri"/>
                <a:cs typeface="Calibri"/>
                <a:sym typeface="Calibri"/>
              </a:rPr>
              <a:t>HOW TO RETIRE WITH THE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FFC000"/>
                </a:solidFill>
                <a:latin typeface="Calibri"/>
                <a:ea typeface="Calibri"/>
                <a:cs typeface="Calibri"/>
                <a:sym typeface="Calibri"/>
              </a:rPr>
              <a:t>VIRGINIA RETIREMENT SYSTEM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p:txBody>
      </p:sp>
      <p:sp>
        <p:nvSpPr>
          <p:cNvPr id="93" name="Google Shape;93;p57"/>
          <p:cNvSpPr txBox="1"/>
          <p:nvPr/>
        </p:nvSpPr>
        <p:spPr>
          <a:xfrm>
            <a:off x="3677650" y="6329650"/>
            <a:ext cx="2103000" cy="228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US" sz="900">
                <a:solidFill>
                  <a:schemeClr val="dk1"/>
                </a:solidFill>
              </a:rPr>
              <a:t>Last Updated:</a:t>
            </a:r>
            <a:r>
              <a:rPr lang="en-US" sz="900">
                <a:solidFill>
                  <a:schemeClr val="dk1"/>
                </a:solidFill>
              </a:rPr>
              <a:t> 02/18/2024</a:t>
            </a:r>
            <a:endParaRPr sz="9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0"/>
          <p:cNvSpPr txBox="1"/>
          <p:nvPr>
            <p:ph idx="1" type="body"/>
          </p:nvPr>
        </p:nvSpPr>
        <p:spPr>
          <a:xfrm>
            <a:off x="643353" y="1550418"/>
            <a:ext cx="4085393" cy="4351337"/>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000000"/>
              </a:buClr>
              <a:buSzPts val="2100"/>
              <a:buFont typeface="Arial"/>
              <a:buNone/>
            </a:pPr>
            <a:r>
              <a:rPr b="1" i="0" lang="en-US" sz="2100" u="none">
                <a:solidFill>
                  <a:srgbClr val="000000"/>
                </a:solidFill>
                <a:latin typeface="Calibri"/>
                <a:ea typeface="Calibri"/>
                <a:cs typeface="Calibri"/>
                <a:sym typeface="Calibri"/>
              </a:rPr>
              <a:t>Basic Benefit</a:t>
            </a:r>
            <a:endParaRPr b="1">
              <a:latin typeface="Calibri"/>
              <a:ea typeface="Calibri"/>
              <a:cs typeface="Calibri"/>
              <a:sym typeface="Calibri"/>
            </a:endParaRPr>
          </a:p>
          <a:p>
            <a:pPr indent="-171450" lvl="0" marL="171450" marR="0" rtl="0" algn="l">
              <a:lnSpc>
                <a:spcPct val="90000"/>
              </a:lnSpc>
              <a:spcBef>
                <a:spcPts val="200"/>
              </a:spcBef>
              <a:spcAft>
                <a:spcPts val="0"/>
              </a:spcAft>
              <a:buClr>
                <a:schemeClr val="dk1"/>
              </a:buClr>
              <a:buSzPts val="1400"/>
              <a:buFont typeface="Arial"/>
              <a:buNone/>
            </a:pPr>
            <a:r>
              <a:t/>
            </a:r>
            <a:endParaRPr b="0" i="0" sz="1400" u="none">
              <a:solidFill>
                <a:srgbClr val="000000"/>
              </a:solidFill>
              <a:latin typeface="Calibri"/>
              <a:ea typeface="Calibri"/>
              <a:cs typeface="Calibri"/>
              <a:sym typeface="Calibri"/>
            </a:endParaRPr>
          </a:p>
          <a:p>
            <a:pPr indent="-127000" lvl="0" marL="171450" marR="0" rtl="0" algn="l">
              <a:lnSpc>
                <a:spcPct val="90000"/>
              </a:lnSpc>
              <a:spcBef>
                <a:spcPts val="600"/>
              </a:spcBef>
              <a:spcAft>
                <a:spcPts val="0"/>
              </a:spcAft>
              <a:buClr>
                <a:srgbClr val="000000"/>
              </a:buClr>
              <a:buSzPts val="1400"/>
              <a:buFont typeface="Arial"/>
              <a:buChar char="•"/>
            </a:pPr>
            <a:r>
              <a:rPr lang="en-US" sz="2100">
                <a:solidFill>
                  <a:srgbClr val="000000"/>
                </a:solidFill>
              </a:rPr>
              <a:t>Highest Monthly Retirement Benefit</a:t>
            </a:r>
            <a:endParaRPr sz="2100"/>
          </a:p>
          <a:p>
            <a:pPr indent="-127000" lvl="0" marL="171450" marR="0" rtl="0" algn="l">
              <a:lnSpc>
                <a:spcPct val="90000"/>
              </a:lnSpc>
              <a:spcBef>
                <a:spcPts val="600"/>
              </a:spcBef>
              <a:spcAft>
                <a:spcPts val="0"/>
              </a:spcAft>
              <a:buClr>
                <a:srgbClr val="000000"/>
              </a:buClr>
              <a:buSzPts val="1400"/>
              <a:buFont typeface="Arial"/>
              <a:buChar char="•"/>
            </a:pPr>
            <a:r>
              <a:rPr lang="en-US" sz="2100">
                <a:solidFill>
                  <a:srgbClr val="000000"/>
                </a:solidFill>
              </a:rPr>
              <a:t>Paid to the VRS retiree only</a:t>
            </a:r>
            <a:endParaRPr sz="2100">
              <a:latin typeface="Calibri"/>
              <a:ea typeface="Calibri"/>
              <a:cs typeface="Calibri"/>
              <a:sym typeface="Calibri"/>
            </a:endParaRPr>
          </a:p>
          <a:p>
            <a:pPr indent="-171450" lvl="0" marL="171450" marR="0" rtl="0" algn="l">
              <a:lnSpc>
                <a:spcPct val="90000"/>
              </a:lnSpc>
              <a:spcBef>
                <a:spcPts val="600"/>
              </a:spcBef>
              <a:spcAft>
                <a:spcPts val="0"/>
              </a:spcAft>
              <a:buClr>
                <a:srgbClr val="000000"/>
              </a:buClr>
              <a:buSzPts val="2100"/>
              <a:buFont typeface="Arial"/>
              <a:buChar char="•"/>
            </a:pPr>
            <a:r>
              <a:rPr b="0" i="0" lang="en-US" sz="2100" u="none">
                <a:solidFill>
                  <a:srgbClr val="000000"/>
                </a:solidFill>
                <a:latin typeface="Calibri"/>
                <a:ea typeface="Calibri"/>
                <a:cs typeface="Calibri"/>
                <a:sym typeface="Calibri"/>
              </a:rPr>
              <a:t>No continuation of benefits</a:t>
            </a:r>
            <a:endParaRPr>
              <a:latin typeface="Calibri"/>
              <a:ea typeface="Calibri"/>
              <a:cs typeface="Calibri"/>
              <a:sym typeface="Calibri"/>
            </a:endParaRPr>
          </a:p>
          <a:p>
            <a:pPr indent="-171450" lvl="0" marL="171450" marR="0" rtl="0" algn="l">
              <a:lnSpc>
                <a:spcPct val="90000"/>
              </a:lnSpc>
              <a:spcBef>
                <a:spcPts val="600"/>
              </a:spcBef>
              <a:spcAft>
                <a:spcPts val="0"/>
              </a:spcAft>
              <a:buClr>
                <a:srgbClr val="000000"/>
              </a:buClr>
              <a:buSzPts val="2100"/>
              <a:buFont typeface="Arial"/>
              <a:buChar char="•"/>
            </a:pPr>
            <a:r>
              <a:rPr b="0" i="0" lang="en-US" sz="2100" u="none">
                <a:solidFill>
                  <a:srgbClr val="000000"/>
                </a:solidFill>
                <a:latin typeface="Calibri"/>
                <a:ea typeface="Calibri"/>
                <a:cs typeface="Calibri"/>
                <a:sym typeface="Calibri"/>
              </a:rPr>
              <a:t>Cannot be changed after retirement</a:t>
            </a:r>
            <a:endParaRPr>
              <a:latin typeface="Calibri"/>
              <a:ea typeface="Calibri"/>
              <a:cs typeface="Calibri"/>
              <a:sym typeface="Calibri"/>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Narrow"/>
              <a:ea typeface="Arial Narrow"/>
              <a:cs typeface="Arial Narrow"/>
              <a:sym typeface="Arial Narrow"/>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Calibri"/>
              <a:ea typeface="Calibri"/>
              <a:cs typeface="Calibri"/>
              <a:sym typeface="Calibri"/>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p:txBody>
      </p:sp>
      <p:sp>
        <p:nvSpPr>
          <p:cNvPr id="157" name="Google Shape;157;p10"/>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descr="VCU holds off No. 23 LSU | Reuters" id="158" name="Google Shape;158;p10"/>
          <p:cNvPicPr preferRelativeResize="0"/>
          <p:nvPr/>
        </p:nvPicPr>
        <p:blipFill rotWithShape="1">
          <a:blip r:embed="rId3">
            <a:alphaModFix/>
          </a:blip>
          <a:srcRect b="0" l="0" r="0" t="0"/>
          <a:stretch/>
        </p:blipFill>
        <p:spPr>
          <a:xfrm>
            <a:off x="5719091" y="1685925"/>
            <a:ext cx="2619375" cy="1743075"/>
          </a:xfrm>
          <a:prstGeom prst="rect">
            <a:avLst/>
          </a:prstGeom>
          <a:noFill/>
          <a:ln>
            <a:noFill/>
          </a:ln>
        </p:spPr>
      </p:pic>
      <p:sp>
        <p:nvSpPr>
          <p:cNvPr id="159" name="Google Shape;159;p10"/>
          <p:cNvSpPr txBox="1"/>
          <p:nvPr/>
        </p:nvSpPr>
        <p:spPr>
          <a:xfrm>
            <a:off x="5588260" y="3726086"/>
            <a:ext cx="2881035" cy="116955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RODNEY RAM EXAMPLE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BASIC BENEFIT: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$1,000/MONTH</a:t>
            </a:r>
            <a:endParaRPr b="0" i="0" sz="1400" u="none" cap="none" strike="noStrike">
              <a:solidFill>
                <a:srgbClr val="000000"/>
              </a:solidFill>
              <a:latin typeface="Arial"/>
              <a:ea typeface="Arial"/>
              <a:cs typeface="Arial"/>
              <a:sym typeface="Arial"/>
            </a:endParaRPr>
          </a:p>
        </p:txBody>
      </p:sp>
      <p:cxnSp>
        <p:nvCxnSpPr>
          <p:cNvPr id="160" name="Google Shape;160;p10"/>
          <p:cNvCxnSpPr/>
          <p:nvPr/>
        </p:nvCxnSpPr>
        <p:spPr>
          <a:xfrm>
            <a:off x="4828452" y="1464816"/>
            <a:ext cx="0" cy="4128116"/>
          </a:xfrm>
          <a:prstGeom prst="straightConnector1">
            <a:avLst/>
          </a:prstGeom>
          <a:noFill/>
          <a:ln cap="flat" cmpd="sng" w="9525">
            <a:solidFill>
              <a:schemeClr val="dk1"/>
            </a:solidFill>
            <a:prstDash val="solid"/>
            <a:round/>
            <a:headEnd len="sm" w="sm" type="none"/>
            <a:tailEnd len="sm" w="sm" type="none"/>
          </a:ln>
        </p:spPr>
      </p:cxnSp>
      <p:sp>
        <p:nvSpPr>
          <p:cNvPr id="161" name="Google Shape;161;p10"/>
          <p:cNvSpPr txBox="1"/>
          <p:nvPr/>
        </p:nvSpPr>
        <p:spPr>
          <a:xfrm>
            <a:off x="987641" y="343896"/>
            <a:ext cx="7168718" cy="600164"/>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RETIREMENT PAYOUT OPTIONS</a:t>
            </a:r>
            <a:endParaRPr b="0" i="0" sz="3200" u="none" cap="none" strike="noStrike">
              <a:solidFill>
                <a:srgbClr val="000000"/>
              </a:solidFill>
              <a:latin typeface="Calibri"/>
              <a:ea typeface="Calibri"/>
              <a:cs typeface="Calibri"/>
              <a:sym typeface="Calibri"/>
            </a:endParaRPr>
          </a:p>
        </p:txBody>
      </p:sp>
      <p:sp>
        <p:nvSpPr>
          <p:cNvPr id="162" name="Google Shape;162;p10"/>
          <p:cNvSpPr/>
          <p:nvPr/>
        </p:nvSpPr>
        <p:spPr>
          <a:xfrm>
            <a:off x="2432482" y="6301288"/>
            <a:ext cx="728135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0"/>
          <p:cNvSpPr txBox="1"/>
          <p:nvPr/>
        </p:nvSpPr>
        <p:spPr>
          <a:xfrm>
            <a:off x="5128875" y="5136763"/>
            <a:ext cx="37998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*Figures shown in these examples are to provide the impact (decrease or increase) to your monthly benefit based on the payout option you choose. These are not exact figures.</a:t>
            </a:r>
            <a:endParaRPr b="0" i="0" sz="1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1"/>
          <p:cNvSpPr txBox="1"/>
          <p:nvPr>
            <p:ph idx="1" type="body"/>
          </p:nvPr>
        </p:nvSpPr>
        <p:spPr>
          <a:xfrm>
            <a:off x="909683" y="1812944"/>
            <a:ext cx="3552733" cy="3431859"/>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000000"/>
              </a:buClr>
              <a:buSzPts val="2100"/>
              <a:buFont typeface="Arial"/>
              <a:buNone/>
            </a:pPr>
            <a:r>
              <a:rPr b="1" i="0" lang="en-US" sz="2100" u="none">
                <a:solidFill>
                  <a:srgbClr val="000000"/>
                </a:solidFill>
                <a:latin typeface="Calibri"/>
                <a:ea typeface="Calibri"/>
                <a:cs typeface="Calibri"/>
                <a:sym typeface="Calibri"/>
              </a:rPr>
              <a:t>Survivor Option</a:t>
            </a:r>
            <a:endParaRPr b="1">
              <a:latin typeface="Calibri"/>
              <a:ea typeface="Calibri"/>
              <a:cs typeface="Calibri"/>
              <a:sym typeface="Calibri"/>
            </a:endParaRPr>
          </a:p>
          <a:p>
            <a:pPr indent="-171450" lvl="0" marL="171450" marR="0" rtl="0" algn="l">
              <a:lnSpc>
                <a:spcPct val="90000"/>
              </a:lnSpc>
              <a:spcBef>
                <a:spcPts val="200"/>
              </a:spcBef>
              <a:spcAft>
                <a:spcPts val="0"/>
              </a:spcAft>
              <a:buClr>
                <a:schemeClr val="dk1"/>
              </a:buClr>
              <a:buSzPts val="1400"/>
              <a:buFont typeface="Arial"/>
              <a:buNone/>
            </a:pPr>
            <a:r>
              <a:t/>
            </a:r>
            <a:endParaRPr b="0" i="0" sz="1400" u="none">
              <a:solidFill>
                <a:srgbClr val="000000"/>
              </a:solidFill>
              <a:latin typeface="Calibri"/>
              <a:ea typeface="Calibri"/>
              <a:cs typeface="Calibri"/>
              <a:sym typeface="Calibri"/>
            </a:endParaRPr>
          </a:p>
          <a:p>
            <a:pPr indent="-171450" lvl="0" marL="171450" marR="0" rtl="0" algn="l">
              <a:lnSpc>
                <a:spcPct val="90000"/>
              </a:lnSpc>
              <a:spcBef>
                <a:spcPts val="600"/>
              </a:spcBef>
              <a:spcAft>
                <a:spcPts val="0"/>
              </a:spcAft>
              <a:buClr>
                <a:srgbClr val="000000"/>
              </a:buClr>
              <a:buSzPts val="2100"/>
              <a:buFont typeface="Arial"/>
              <a:buChar char="•"/>
            </a:pPr>
            <a:r>
              <a:rPr b="0" i="0" lang="en-US" sz="2100" u="none">
                <a:solidFill>
                  <a:srgbClr val="000000"/>
                </a:solidFill>
                <a:latin typeface="Calibri"/>
                <a:ea typeface="Calibri"/>
                <a:cs typeface="Calibri"/>
                <a:sym typeface="Calibri"/>
              </a:rPr>
              <a:t>Allows </a:t>
            </a:r>
            <a:r>
              <a:rPr lang="en-US" sz="2100">
                <a:solidFill>
                  <a:srgbClr val="000000"/>
                </a:solidFill>
              </a:rPr>
              <a:t>you to elect a</a:t>
            </a:r>
            <a:r>
              <a:rPr b="0" i="0" lang="en-US" sz="2100" u="none">
                <a:solidFill>
                  <a:srgbClr val="000000"/>
                </a:solidFill>
                <a:latin typeface="Calibri"/>
                <a:ea typeface="Calibri"/>
                <a:cs typeface="Calibri"/>
                <a:sym typeface="Calibri"/>
              </a:rPr>
              <a:t> benefit paid to your survivor</a:t>
            </a:r>
            <a:endParaRPr>
              <a:latin typeface="Calibri"/>
              <a:ea typeface="Calibri"/>
              <a:cs typeface="Calibri"/>
              <a:sym typeface="Calibri"/>
            </a:endParaRPr>
          </a:p>
          <a:p>
            <a:pPr indent="-171450" lvl="0" marL="171450" marR="0" rtl="0" algn="l">
              <a:lnSpc>
                <a:spcPct val="90000"/>
              </a:lnSpc>
              <a:spcBef>
                <a:spcPts val="600"/>
              </a:spcBef>
              <a:spcAft>
                <a:spcPts val="0"/>
              </a:spcAft>
              <a:buClr>
                <a:srgbClr val="000000"/>
              </a:buClr>
              <a:buSzPts val="2100"/>
              <a:buFont typeface="Arial"/>
              <a:buChar char="•"/>
            </a:pPr>
            <a:r>
              <a:rPr b="0" i="0" lang="en-US" sz="2100" u="none">
                <a:solidFill>
                  <a:srgbClr val="000000"/>
                </a:solidFill>
                <a:latin typeface="Calibri"/>
                <a:ea typeface="Calibri"/>
                <a:cs typeface="Calibri"/>
                <a:sym typeface="Calibri"/>
              </a:rPr>
              <a:t>Calculation of the benefit is based on:</a:t>
            </a:r>
            <a:endParaRPr>
              <a:latin typeface="Calibri"/>
              <a:ea typeface="Calibri"/>
              <a:cs typeface="Calibri"/>
              <a:sym typeface="Calibri"/>
            </a:endParaRPr>
          </a:p>
          <a:p>
            <a:pPr indent="-171450" lvl="0" marL="171450" marR="0" rtl="0" algn="l">
              <a:lnSpc>
                <a:spcPct val="90000"/>
              </a:lnSpc>
              <a:spcBef>
                <a:spcPts val="600"/>
              </a:spcBef>
              <a:spcAft>
                <a:spcPts val="0"/>
              </a:spcAft>
              <a:buClr>
                <a:srgbClr val="000000"/>
              </a:buClr>
              <a:buSzPts val="2100"/>
              <a:buFont typeface="Arial"/>
              <a:buNone/>
            </a:pPr>
            <a:r>
              <a:rPr b="0" i="0" lang="en-US" sz="2100" u="none">
                <a:solidFill>
                  <a:srgbClr val="000000"/>
                </a:solidFill>
                <a:latin typeface="Calibri"/>
                <a:ea typeface="Calibri"/>
                <a:cs typeface="Calibri"/>
                <a:sym typeface="Calibri"/>
              </a:rPr>
              <a:t>	-Percent you choose (10% -100%), and</a:t>
            </a:r>
            <a:endParaRPr>
              <a:latin typeface="Calibri"/>
              <a:ea typeface="Calibri"/>
              <a:cs typeface="Calibri"/>
              <a:sym typeface="Calibri"/>
            </a:endParaRPr>
          </a:p>
          <a:p>
            <a:pPr indent="-171450" lvl="0" marL="171450" marR="0" rtl="0" algn="l">
              <a:lnSpc>
                <a:spcPct val="90000"/>
              </a:lnSpc>
              <a:spcBef>
                <a:spcPts val="600"/>
              </a:spcBef>
              <a:spcAft>
                <a:spcPts val="0"/>
              </a:spcAft>
              <a:buClr>
                <a:srgbClr val="000000"/>
              </a:buClr>
              <a:buSzPts val="2100"/>
              <a:buFont typeface="Arial"/>
              <a:buNone/>
            </a:pPr>
            <a:r>
              <a:rPr b="0" i="0" lang="en-US" sz="2100" u="none">
                <a:solidFill>
                  <a:srgbClr val="000000"/>
                </a:solidFill>
                <a:latin typeface="Calibri"/>
                <a:ea typeface="Calibri"/>
                <a:cs typeface="Calibri"/>
                <a:sym typeface="Calibri"/>
              </a:rPr>
              <a:t>	-Age of your survivor</a:t>
            </a:r>
            <a:endParaRPr>
              <a:latin typeface="Calibri"/>
              <a:ea typeface="Calibri"/>
              <a:cs typeface="Calibri"/>
              <a:sym typeface="Calibri"/>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Narrow"/>
              <a:ea typeface="Arial Narrow"/>
              <a:cs typeface="Arial Narrow"/>
              <a:sym typeface="Arial Narrow"/>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Calibri"/>
              <a:ea typeface="Calibri"/>
              <a:cs typeface="Calibri"/>
              <a:sym typeface="Calibri"/>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p:txBody>
      </p:sp>
      <p:sp>
        <p:nvSpPr>
          <p:cNvPr id="169" name="Google Shape;169;p11"/>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descr="VCU holds off No. 23 LSU | Reuters" id="170" name="Google Shape;170;p11"/>
          <p:cNvPicPr preferRelativeResize="0"/>
          <p:nvPr/>
        </p:nvPicPr>
        <p:blipFill rotWithShape="1">
          <a:blip r:embed="rId3">
            <a:alphaModFix/>
          </a:blip>
          <a:srcRect b="0" l="0" r="0" t="0"/>
          <a:stretch/>
        </p:blipFill>
        <p:spPr>
          <a:xfrm>
            <a:off x="5614942" y="1383934"/>
            <a:ext cx="2619375" cy="1743075"/>
          </a:xfrm>
          <a:prstGeom prst="rect">
            <a:avLst/>
          </a:prstGeom>
          <a:noFill/>
          <a:ln>
            <a:noFill/>
          </a:ln>
        </p:spPr>
      </p:pic>
      <p:sp>
        <p:nvSpPr>
          <p:cNvPr id="171" name="Google Shape;171;p11"/>
          <p:cNvSpPr/>
          <p:nvPr/>
        </p:nvSpPr>
        <p:spPr>
          <a:xfrm>
            <a:off x="4762869" y="3300975"/>
            <a:ext cx="4572000"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RODNEY RAM EXAMPLE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RODNEY’S NEW LIVING BENEFIT: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$800/MONTH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50% SURVIVOR BENEFIT: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$400/MONTH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2" name="Google Shape;172;p11"/>
          <p:cNvCxnSpPr/>
          <p:nvPr/>
        </p:nvCxnSpPr>
        <p:spPr>
          <a:xfrm>
            <a:off x="4828452" y="1464816"/>
            <a:ext cx="0" cy="4128116"/>
          </a:xfrm>
          <a:prstGeom prst="straightConnector1">
            <a:avLst/>
          </a:prstGeom>
          <a:noFill/>
          <a:ln cap="flat" cmpd="sng" w="9525">
            <a:solidFill>
              <a:schemeClr val="dk1"/>
            </a:solidFill>
            <a:prstDash val="solid"/>
            <a:round/>
            <a:headEnd len="sm" w="sm" type="none"/>
            <a:tailEnd len="sm" w="sm" type="none"/>
          </a:ln>
        </p:spPr>
      </p:cxnSp>
      <p:sp>
        <p:nvSpPr>
          <p:cNvPr id="173" name="Google Shape;173;p11"/>
          <p:cNvSpPr/>
          <p:nvPr/>
        </p:nvSpPr>
        <p:spPr>
          <a:xfrm>
            <a:off x="2432482" y="6301288"/>
            <a:ext cx="728135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1"/>
          <p:cNvSpPr txBox="1"/>
          <p:nvPr/>
        </p:nvSpPr>
        <p:spPr>
          <a:xfrm>
            <a:off x="987641" y="343896"/>
            <a:ext cx="7168718" cy="600164"/>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RETIREMENT PAYOUT OPTIONS</a:t>
            </a:r>
            <a:endParaRPr b="0" i="0" sz="3200" u="none" cap="none" strike="noStrike">
              <a:solidFill>
                <a:srgbClr val="000000"/>
              </a:solidFill>
              <a:latin typeface="Calibri"/>
              <a:ea typeface="Calibri"/>
              <a:cs typeface="Calibri"/>
              <a:sym typeface="Calibri"/>
            </a:endParaRPr>
          </a:p>
        </p:txBody>
      </p:sp>
      <p:sp>
        <p:nvSpPr>
          <p:cNvPr id="175" name="Google Shape;175;p11"/>
          <p:cNvSpPr txBox="1"/>
          <p:nvPr/>
        </p:nvSpPr>
        <p:spPr>
          <a:xfrm>
            <a:off x="5424626" y="5002900"/>
            <a:ext cx="3000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*Figures shown in these examples are to provide the impact (decrease or increase) to your monthly benefit based on the payout option you choose. These are not exact figures.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2"/>
          <p:cNvSpPr txBox="1"/>
          <p:nvPr>
            <p:ph idx="1" type="body"/>
          </p:nvPr>
        </p:nvSpPr>
        <p:spPr>
          <a:xfrm>
            <a:off x="122950" y="1267550"/>
            <a:ext cx="4705500" cy="43512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000000"/>
              </a:buClr>
              <a:buSzPts val="2700"/>
              <a:buFont typeface="Arial"/>
              <a:buNone/>
            </a:pPr>
            <a:r>
              <a:rPr b="1" i="0" lang="en-US" u="none">
                <a:solidFill>
                  <a:srgbClr val="000000"/>
                </a:solidFill>
                <a:latin typeface="Calibri"/>
                <a:ea typeface="Calibri"/>
                <a:cs typeface="Calibri"/>
                <a:sym typeface="Calibri"/>
              </a:rPr>
              <a:t>Advance Pension Option</a:t>
            </a:r>
            <a:endParaRPr b="1">
              <a:latin typeface="Calibri"/>
              <a:ea typeface="Calibri"/>
              <a:cs typeface="Calibri"/>
              <a:sym typeface="Calibri"/>
            </a:endParaRPr>
          </a:p>
          <a:p>
            <a:pPr indent="-171450" lvl="0" marL="171450" marR="0" rtl="0" algn="l">
              <a:lnSpc>
                <a:spcPct val="90000"/>
              </a:lnSpc>
              <a:spcBef>
                <a:spcPts val="200"/>
              </a:spcBef>
              <a:spcAft>
                <a:spcPts val="0"/>
              </a:spcAft>
              <a:buClr>
                <a:schemeClr val="dk1"/>
              </a:buClr>
              <a:buSzPts val="1400"/>
              <a:buFont typeface="Arial"/>
              <a:buNone/>
            </a:pPr>
            <a:r>
              <a:t/>
            </a:r>
            <a:endParaRPr b="0" i="0" sz="900" u="none">
              <a:solidFill>
                <a:srgbClr val="000000"/>
              </a:solidFill>
              <a:latin typeface="Calibri"/>
              <a:ea typeface="Calibri"/>
              <a:cs typeface="Calibri"/>
              <a:sym typeface="Calibri"/>
            </a:endParaRPr>
          </a:p>
          <a:p>
            <a:pPr indent="-171450" lvl="0" marL="171450" marR="0" rtl="0" algn="l">
              <a:lnSpc>
                <a:spcPct val="90000"/>
              </a:lnSpc>
              <a:spcBef>
                <a:spcPts val="500"/>
              </a:spcBef>
              <a:spcAft>
                <a:spcPts val="0"/>
              </a:spcAft>
              <a:buClr>
                <a:srgbClr val="000000"/>
              </a:buClr>
              <a:buSzPts val="2700"/>
              <a:buFont typeface="Arial"/>
              <a:buChar char="•"/>
            </a:pPr>
            <a:r>
              <a:rPr lang="en-US" sz="2100">
                <a:solidFill>
                  <a:srgbClr val="000000"/>
                </a:solidFill>
                <a:latin typeface="Calibri"/>
                <a:ea typeface="Calibri"/>
                <a:cs typeface="Calibri"/>
                <a:sym typeface="Calibri"/>
              </a:rPr>
              <a:t>A</a:t>
            </a:r>
            <a:r>
              <a:rPr lang="en-US">
                <a:solidFill>
                  <a:srgbClr val="000000"/>
                </a:solidFill>
                <a:latin typeface="Calibri"/>
                <a:ea typeface="Calibri"/>
                <a:cs typeface="Calibri"/>
                <a:sym typeface="Calibri"/>
              </a:rPr>
              <a:t> </a:t>
            </a:r>
            <a:r>
              <a:rPr b="0" i="0" lang="en-US" sz="2100" u="none">
                <a:solidFill>
                  <a:srgbClr val="000000"/>
                </a:solidFill>
                <a:latin typeface="Calibri"/>
                <a:ea typeface="Calibri"/>
                <a:cs typeface="Calibri"/>
                <a:sym typeface="Calibri"/>
              </a:rPr>
              <a:t>higher benefit during the early years of retirement </a:t>
            </a:r>
            <a:endParaRPr sz="2100">
              <a:latin typeface="Calibri"/>
              <a:ea typeface="Calibri"/>
              <a:cs typeface="Calibri"/>
              <a:sym typeface="Calibri"/>
            </a:endParaRPr>
          </a:p>
          <a:p>
            <a:pPr indent="-127000" lvl="0" marL="171450" marR="0" rtl="0" algn="l">
              <a:lnSpc>
                <a:spcPct val="90000"/>
              </a:lnSpc>
              <a:spcBef>
                <a:spcPts val="500"/>
              </a:spcBef>
              <a:spcAft>
                <a:spcPts val="0"/>
              </a:spcAft>
              <a:buClr>
                <a:srgbClr val="000000"/>
              </a:buClr>
              <a:buSzPts val="2000"/>
              <a:buFont typeface="Arial"/>
              <a:buChar char="•"/>
            </a:pPr>
            <a:r>
              <a:rPr b="0" i="0" lang="en-US" sz="2100" u="none">
                <a:solidFill>
                  <a:srgbClr val="000000"/>
                </a:solidFill>
                <a:latin typeface="Calibri"/>
                <a:ea typeface="Calibri"/>
                <a:cs typeface="Calibri"/>
                <a:sym typeface="Calibri"/>
              </a:rPr>
              <a:t>Based on estimated Social Security benefit at selected age for benefit reduction:  </a:t>
            </a:r>
            <a:r>
              <a:rPr b="0" i="0" lang="en-US" sz="2100" u="sng">
                <a:solidFill>
                  <a:schemeClr val="hlink"/>
                </a:solidFill>
                <a:latin typeface="Calibri"/>
                <a:ea typeface="Calibri"/>
                <a:cs typeface="Calibri"/>
                <a:sym typeface="Calibri"/>
                <a:hlinkClick r:id="rId3"/>
              </a:rPr>
              <a:t>Retirement benefits by year of birth</a:t>
            </a:r>
            <a:endParaRPr b="0" i="0" sz="2100" u="sng">
              <a:solidFill>
                <a:schemeClr val="hlink"/>
              </a:solidFill>
              <a:latin typeface="Calibri"/>
              <a:ea typeface="Calibri"/>
              <a:cs typeface="Calibri"/>
              <a:sym typeface="Calibri"/>
            </a:endParaRPr>
          </a:p>
          <a:p>
            <a:pPr indent="-127000" lvl="0" marL="171450" marR="0" rtl="0" algn="l">
              <a:lnSpc>
                <a:spcPct val="90000"/>
              </a:lnSpc>
              <a:spcBef>
                <a:spcPts val="500"/>
              </a:spcBef>
              <a:spcAft>
                <a:spcPts val="0"/>
              </a:spcAft>
              <a:buClr>
                <a:srgbClr val="000000"/>
              </a:buClr>
              <a:buSzPts val="2000"/>
              <a:buFont typeface="Arial"/>
              <a:buChar char="•"/>
            </a:pPr>
            <a:r>
              <a:rPr lang="en-US" sz="2100">
                <a:latin typeface="Calibri"/>
                <a:ea typeface="Calibri"/>
                <a:cs typeface="Calibri"/>
                <a:sym typeface="Calibri"/>
              </a:rPr>
              <a:t>Reduces at the age you select (between age 62 and the age you are eligible for full Social Security benefits)</a:t>
            </a:r>
            <a:endParaRPr sz="2100">
              <a:latin typeface="Calibri"/>
              <a:ea typeface="Calibri"/>
              <a:cs typeface="Calibri"/>
              <a:sym typeface="Calibri"/>
            </a:endParaRPr>
          </a:p>
          <a:p>
            <a:pPr indent="-127000" lvl="0" marL="171450" marR="0" rtl="0" algn="l">
              <a:lnSpc>
                <a:spcPct val="90000"/>
              </a:lnSpc>
              <a:spcBef>
                <a:spcPts val="500"/>
              </a:spcBef>
              <a:spcAft>
                <a:spcPts val="0"/>
              </a:spcAft>
              <a:buClr>
                <a:srgbClr val="000000"/>
              </a:buClr>
              <a:buSzPts val="2000"/>
              <a:buFont typeface="Arial"/>
              <a:buChar char="•"/>
            </a:pPr>
            <a:r>
              <a:rPr b="0" i="0" lang="en-US" sz="2100" u="none">
                <a:solidFill>
                  <a:srgbClr val="000000"/>
                </a:solidFill>
                <a:latin typeface="Calibri"/>
                <a:ea typeface="Calibri"/>
                <a:cs typeface="Calibri"/>
                <a:sym typeface="Calibri"/>
              </a:rPr>
              <a:t>Reduced benefit cannot fall below one-half the basic benefit you would have received.</a:t>
            </a:r>
            <a:endParaRPr sz="2100">
              <a:latin typeface="Calibri"/>
              <a:ea typeface="Calibri"/>
              <a:cs typeface="Calibri"/>
              <a:sym typeface="Calibri"/>
            </a:endParaRPr>
          </a:p>
          <a:p>
            <a:pPr indent="-171450" lvl="0" marL="171450" marR="0" rtl="0" algn="l">
              <a:lnSpc>
                <a:spcPct val="90000"/>
              </a:lnSpc>
              <a:spcBef>
                <a:spcPts val="500"/>
              </a:spcBef>
              <a:spcAft>
                <a:spcPts val="0"/>
              </a:spcAft>
              <a:buClr>
                <a:schemeClr val="dk1"/>
              </a:buClr>
              <a:buSzPts val="2700"/>
              <a:buFont typeface="Arial"/>
              <a:buNone/>
            </a:pPr>
            <a:r>
              <a:t/>
            </a:r>
            <a:endParaRPr b="0" i="0" sz="2000" u="none">
              <a:solidFill>
                <a:srgbClr val="000000"/>
              </a:solidFill>
              <a:latin typeface="Arial Narrow"/>
              <a:ea typeface="Arial Narrow"/>
              <a:cs typeface="Arial Narrow"/>
              <a:sym typeface="Arial Narrow"/>
            </a:endParaRPr>
          </a:p>
          <a:p>
            <a:pPr indent="-171450" lvl="0" marL="171450" marR="0" rtl="0" algn="l">
              <a:lnSpc>
                <a:spcPct val="90000"/>
              </a:lnSpc>
              <a:spcBef>
                <a:spcPts val="500"/>
              </a:spcBef>
              <a:spcAft>
                <a:spcPts val="0"/>
              </a:spcAft>
              <a:buClr>
                <a:schemeClr val="dk1"/>
              </a:buClr>
              <a:buSzPts val="2700"/>
              <a:buFont typeface="Arial"/>
              <a:buNone/>
            </a:pPr>
            <a:r>
              <a:t/>
            </a:r>
            <a:endParaRPr b="0" i="0" sz="2000" u="none">
              <a:solidFill>
                <a:srgbClr val="000000"/>
              </a:solidFill>
              <a:latin typeface="Calibri"/>
              <a:ea typeface="Calibri"/>
              <a:cs typeface="Calibri"/>
              <a:sym typeface="Calibri"/>
            </a:endParaRPr>
          </a:p>
          <a:p>
            <a:pPr indent="-171450" lvl="0" marL="171450" marR="0" rtl="0" algn="l">
              <a:lnSpc>
                <a:spcPct val="90000"/>
              </a:lnSpc>
              <a:spcBef>
                <a:spcPts val="500"/>
              </a:spcBef>
              <a:spcAft>
                <a:spcPts val="0"/>
              </a:spcAft>
              <a:buClr>
                <a:schemeClr val="dk1"/>
              </a:buClr>
              <a:buSzPts val="2700"/>
              <a:buFont typeface="Arial"/>
              <a:buNone/>
            </a:pPr>
            <a:r>
              <a:t/>
            </a:r>
            <a:endParaRPr b="0" i="0" sz="2000" u="none">
              <a:solidFill>
                <a:srgbClr val="000000"/>
              </a:solidFill>
              <a:latin typeface="Arial"/>
              <a:ea typeface="Arial"/>
              <a:cs typeface="Arial"/>
              <a:sym typeface="Arial"/>
            </a:endParaRPr>
          </a:p>
          <a:p>
            <a:pPr indent="-171450" lvl="0" marL="171450" marR="0" rtl="0" algn="l">
              <a:lnSpc>
                <a:spcPct val="90000"/>
              </a:lnSpc>
              <a:spcBef>
                <a:spcPts val="500"/>
              </a:spcBef>
              <a:spcAft>
                <a:spcPts val="0"/>
              </a:spcAft>
              <a:buClr>
                <a:schemeClr val="dk1"/>
              </a:buClr>
              <a:buSzPts val="2700"/>
              <a:buFont typeface="Arial"/>
              <a:buNone/>
            </a:pPr>
            <a:r>
              <a:t/>
            </a:r>
            <a:endParaRPr b="0" i="0" sz="2000" u="none">
              <a:solidFill>
                <a:srgbClr val="000000"/>
              </a:solidFill>
              <a:latin typeface="Arial"/>
              <a:ea typeface="Arial"/>
              <a:cs typeface="Arial"/>
              <a:sym typeface="Arial"/>
            </a:endParaRPr>
          </a:p>
          <a:p>
            <a:pPr indent="0" lvl="0" marL="171450" marR="0" rtl="0" algn="l">
              <a:lnSpc>
                <a:spcPct val="90000"/>
              </a:lnSpc>
              <a:spcBef>
                <a:spcPts val="750"/>
              </a:spcBef>
              <a:spcAft>
                <a:spcPts val="0"/>
              </a:spcAft>
              <a:buClr>
                <a:schemeClr val="dk1"/>
              </a:buClr>
              <a:buSzPts val="2700"/>
              <a:buFont typeface="Arial"/>
              <a:buNone/>
            </a:pPr>
            <a:r>
              <a:t/>
            </a:r>
            <a:endParaRPr b="0" i="0" sz="2000" u="none">
              <a:solidFill>
                <a:srgbClr val="000000"/>
              </a:solidFill>
              <a:latin typeface="Arial"/>
              <a:ea typeface="Arial"/>
              <a:cs typeface="Arial"/>
              <a:sym typeface="Arial"/>
            </a:endParaRPr>
          </a:p>
        </p:txBody>
      </p:sp>
      <p:pic>
        <p:nvPicPr>
          <p:cNvPr descr="VCU holds off No. 23 LSU | Reuters" id="181" name="Google Shape;181;p12"/>
          <p:cNvPicPr preferRelativeResize="0"/>
          <p:nvPr/>
        </p:nvPicPr>
        <p:blipFill rotWithShape="1">
          <a:blip r:embed="rId4">
            <a:alphaModFix/>
          </a:blip>
          <a:srcRect b="0" l="0" r="0" t="0"/>
          <a:stretch/>
        </p:blipFill>
        <p:spPr>
          <a:xfrm>
            <a:off x="5739183" y="1354677"/>
            <a:ext cx="2619375" cy="1743075"/>
          </a:xfrm>
          <a:prstGeom prst="rect">
            <a:avLst/>
          </a:prstGeom>
          <a:noFill/>
          <a:ln>
            <a:noFill/>
          </a:ln>
        </p:spPr>
      </p:pic>
      <p:sp>
        <p:nvSpPr>
          <p:cNvPr id="182" name="Google Shape;182;p12"/>
          <p:cNvSpPr/>
          <p:nvPr/>
        </p:nvSpPr>
        <p:spPr>
          <a:xfrm>
            <a:off x="4762870" y="3279258"/>
            <a:ext cx="4572000" cy="16004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RODNEY RAM EXAMPLE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RODNEY’S TEMPORARY HIGHER BENEFIT: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$1,500/MONTH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RODNEY’S BENEFIT AT AGE 65 AND BEYOND: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$700/MONTH</a:t>
            </a:r>
            <a:endParaRPr b="0" i="0" sz="1400" u="none" cap="none" strike="noStrike">
              <a:solidFill>
                <a:srgbClr val="000000"/>
              </a:solidFill>
              <a:latin typeface="Arial"/>
              <a:ea typeface="Arial"/>
              <a:cs typeface="Arial"/>
              <a:sym typeface="Arial"/>
            </a:endParaRPr>
          </a:p>
        </p:txBody>
      </p:sp>
      <p:sp>
        <p:nvSpPr>
          <p:cNvPr id="183" name="Google Shape;183;p12"/>
          <p:cNvSpPr txBox="1"/>
          <p:nvPr/>
        </p:nvSpPr>
        <p:spPr>
          <a:xfrm>
            <a:off x="987591" y="248646"/>
            <a:ext cx="7168800" cy="585000"/>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RETIREMENT PAYOUT OPTIONS</a:t>
            </a:r>
            <a:endParaRPr b="0" i="0" sz="3200" u="none" cap="none" strike="noStrike">
              <a:solidFill>
                <a:srgbClr val="000000"/>
              </a:solidFill>
              <a:latin typeface="Calibri"/>
              <a:ea typeface="Calibri"/>
              <a:cs typeface="Calibri"/>
              <a:sym typeface="Calibri"/>
            </a:endParaRPr>
          </a:p>
        </p:txBody>
      </p:sp>
      <p:cxnSp>
        <p:nvCxnSpPr>
          <p:cNvPr id="184" name="Google Shape;184;p12"/>
          <p:cNvCxnSpPr/>
          <p:nvPr/>
        </p:nvCxnSpPr>
        <p:spPr>
          <a:xfrm>
            <a:off x="4828452" y="1464816"/>
            <a:ext cx="0" cy="4128116"/>
          </a:xfrm>
          <a:prstGeom prst="straightConnector1">
            <a:avLst/>
          </a:prstGeom>
          <a:noFill/>
          <a:ln cap="flat" cmpd="sng" w="9525">
            <a:solidFill>
              <a:schemeClr val="dk1"/>
            </a:solidFill>
            <a:prstDash val="solid"/>
            <a:round/>
            <a:headEnd len="sm" w="sm" type="none"/>
            <a:tailEnd len="sm" w="sm" type="none"/>
          </a:ln>
        </p:spPr>
      </p:cxnSp>
      <p:sp>
        <p:nvSpPr>
          <p:cNvPr id="185" name="Google Shape;185;p12"/>
          <p:cNvSpPr txBox="1"/>
          <p:nvPr/>
        </p:nvSpPr>
        <p:spPr>
          <a:xfrm>
            <a:off x="5455100" y="4879700"/>
            <a:ext cx="3000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*Figures shown in these examples are to provide the impact (decrease or increase) to your monthly benefit based on the payout option you choose. These are not exact figures.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idx="1" type="body"/>
          </p:nvPr>
        </p:nvSpPr>
        <p:spPr>
          <a:xfrm>
            <a:off x="1008505" y="1638232"/>
            <a:ext cx="3355089" cy="4351337"/>
          </a:xfrm>
          <a:prstGeom prst="rect">
            <a:avLst/>
          </a:prstGeom>
          <a:noFill/>
          <a:ln>
            <a:noFill/>
          </a:ln>
        </p:spPr>
        <p:txBody>
          <a:bodyPr anchorCtr="0" anchor="t" bIns="45700" lIns="91425" spcFirstLastPara="1" rIns="91425" wrap="square" tIns="45700">
            <a:noAutofit/>
          </a:bodyPr>
          <a:lstStyle/>
          <a:p>
            <a:pPr indent="-171450" lvl="0" marL="171450" marR="0" rtl="0" algn="l">
              <a:lnSpc>
                <a:spcPct val="80000"/>
              </a:lnSpc>
              <a:spcBef>
                <a:spcPts val="0"/>
              </a:spcBef>
              <a:spcAft>
                <a:spcPts val="0"/>
              </a:spcAft>
              <a:buClr>
                <a:srgbClr val="000000"/>
              </a:buClr>
              <a:buSzPts val="2100"/>
              <a:buFont typeface="Arial"/>
              <a:buNone/>
            </a:pPr>
            <a:r>
              <a:rPr b="1" i="0" lang="en-US" sz="2100" u="none">
                <a:solidFill>
                  <a:srgbClr val="000000"/>
                </a:solidFill>
                <a:latin typeface="Calibri"/>
                <a:ea typeface="Calibri"/>
                <a:cs typeface="Calibri"/>
                <a:sym typeface="Calibri"/>
              </a:rPr>
              <a:t>Partial Lump-Sum Option Payment (PLOP)</a:t>
            </a:r>
            <a:endParaRPr b="1">
              <a:latin typeface="Calibri"/>
              <a:ea typeface="Calibri"/>
              <a:cs typeface="Calibri"/>
              <a:sym typeface="Calibri"/>
            </a:endParaRPr>
          </a:p>
          <a:p>
            <a:pPr indent="-171450" lvl="0" marL="171450" marR="0" rtl="0" algn="l">
              <a:lnSpc>
                <a:spcPct val="80000"/>
              </a:lnSpc>
              <a:spcBef>
                <a:spcPts val="200"/>
              </a:spcBef>
              <a:spcAft>
                <a:spcPts val="0"/>
              </a:spcAft>
              <a:buClr>
                <a:schemeClr val="dk1"/>
              </a:buClr>
              <a:buSzPts val="1400"/>
              <a:buFont typeface="Arial"/>
              <a:buNone/>
            </a:pPr>
            <a:r>
              <a:t/>
            </a:r>
            <a:endParaRPr b="0" i="0" sz="1400" u="none">
              <a:solidFill>
                <a:srgbClr val="000000"/>
              </a:solidFill>
              <a:latin typeface="Calibri"/>
              <a:ea typeface="Calibri"/>
              <a:cs typeface="Calibri"/>
              <a:sym typeface="Calibri"/>
            </a:endParaRPr>
          </a:p>
          <a:p>
            <a:pPr indent="-171450" lvl="0" marL="171450" marR="0" rtl="0" algn="l">
              <a:lnSpc>
                <a:spcPct val="80000"/>
              </a:lnSpc>
              <a:spcBef>
                <a:spcPts val="600"/>
              </a:spcBef>
              <a:spcAft>
                <a:spcPts val="0"/>
              </a:spcAft>
              <a:buClr>
                <a:srgbClr val="000000"/>
              </a:buClr>
              <a:buSzPts val="2100"/>
              <a:buFont typeface="Arial"/>
              <a:buChar char="•"/>
            </a:pPr>
            <a:r>
              <a:rPr b="0" i="0" lang="en-US" sz="2100" u="none">
                <a:solidFill>
                  <a:srgbClr val="000000"/>
                </a:solidFill>
                <a:latin typeface="Calibri"/>
                <a:ea typeface="Calibri"/>
                <a:cs typeface="Calibri"/>
                <a:sym typeface="Calibri"/>
              </a:rPr>
              <a:t>Available when you choose the Basic or Survivor Benefit.</a:t>
            </a:r>
            <a:endParaRPr>
              <a:latin typeface="Calibri"/>
              <a:ea typeface="Calibri"/>
              <a:cs typeface="Calibri"/>
              <a:sym typeface="Calibri"/>
            </a:endParaRPr>
          </a:p>
          <a:p>
            <a:pPr indent="-171450" lvl="0" marL="171450" marR="0" rtl="0" algn="l">
              <a:lnSpc>
                <a:spcPct val="80000"/>
              </a:lnSpc>
              <a:spcBef>
                <a:spcPts val="600"/>
              </a:spcBef>
              <a:spcAft>
                <a:spcPts val="0"/>
              </a:spcAft>
              <a:buClr>
                <a:srgbClr val="000000"/>
              </a:buClr>
              <a:buSzPts val="2100"/>
              <a:buFont typeface="Arial"/>
              <a:buChar char="•"/>
            </a:pPr>
            <a:r>
              <a:rPr b="0" i="0" lang="en-US" sz="2100" u="none">
                <a:solidFill>
                  <a:srgbClr val="000000"/>
                </a:solidFill>
                <a:latin typeface="Calibri"/>
                <a:ea typeface="Calibri"/>
                <a:cs typeface="Calibri"/>
                <a:sym typeface="Calibri"/>
              </a:rPr>
              <a:t>Lump-sum distribution of up to three times your annual benefit.</a:t>
            </a:r>
            <a:endParaRPr>
              <a:latin typeface="Calibri"/>
              <a:ea typeface="Calibri"/>
              <a:cs typeface="Calibri"/>
              <a:sym typeface="Calibri"/>
            </a:endParaRPr>
          </a:p>
          <a:p>
            <a:pPr indent="-171450" lvl="0" marL="171450" marR="0" rtl="0" algn="l">
              <a:lnSpc>
                <a:spcPct val="80000"/>
              </a:lnSpc>
              <a:spcBef>
                <a:spcPts val="600"/>
              </a:spcBef>
              <a:spcAft>
                <a:spcPts val="0"/>
              </a:spcAft>
              <a:buClr>
                <a:srgbClr val="000000"/>
              </a:buClr>
              <a:buSzPts val="2100"/>
              <a:buFont typeface="Arial"/>
              <a:buChar char="•"/>
            </a:pPr>
            <a:r>
              <a:rPr b="0" i="0" lang="en-US" sz="2100" u="none">
                <a:solidFill>
                  <a:srgbClr val="000000"/>
                </a:solidFill>
                <a:latin typeface="Calibri"/>
                <a:ea typeface="Calibri"/>
                <a:cs typeface="Calibri"/>
                <a:sym typeface="Calibri"/>
              </a:rPr>
              <a:t>Requires you to work past full retirement</a:t>
            </a:r>
            <a:r>
              <a:rPr lang="en-US">
                <a:solidFill>
                  <a:srgbClr val="000000"/>
                </a:solidFill>
              </a:rPr>
              <a:t> </a:t>
            </a:r>
            <a:r>
              <a:rPr lang="en-US" sz="2100">
                <a:solidFill>
                  <a:srgbClr val="000000"/>
                </a:solidFill>
              </a:rPr>
              <a:t>eligibility</a:t>
            </a:r>
            <a:r>
              <a:rPr b="0" i="0" lang="en-US" sz="2100" u="none">
                <a:solidFill>
                  <a:srgbClr val="000000"/>
                </a:solidFill>
                <a:latin typeface="Calibri"/>
                <a:ea typeface="Calibri"/>
                <a:cs typeface="Calibri"/>
                <a:sym typeface="Calibri"/>
              </a:rPr>
              <a:t> for one, two or three years</a:t>
            </a:r>
            <a:endParaRPr>
              <a:latin typeface="Calibri"/>
              <a:ea typeface="Calibri"/>
              <a:cs typeface="Calibri"/>
              <a:sym typeface="Calibri"/>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Narrow"/>
              <a:ea typeface="Arial Narrow"/>
              <a:cs typeface="Arial Narrow"/>
              <a:sym typeface="Arial Narrow"/>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Calibri"/>
              <a:ea typeface="Calibri"/>
              <a:cs typeface="Calibri"/>
              <a:sym typeface="Calibri"/>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p:txBody>
      </p:sp>
      <p:pic>
        <p:nvPicPr>
          <p:cNvPr descr="VCU holds off No. 23 LSU | Reuters" id="191" name="Google Shape;191;p13"/>
          <p:cNvPicPr preferRelativeResize="0"/>
          <p:nvPr/>
        </p:nvPicPr>
        <p:blipFill rotWithShape="1">
          <a:blip r:embed="rId3">
            <a:alphaModFix/>
          </a:blip>
          <a:srcRect b="0" l="0" r="0" t="0"/>
          <a:stretch/>
        </p:blipFill>
        <p:spPr>
          <a:xfrm>
            <a:off x="5375200" y="1435100"/>
            <a:ext cx="2527896" cy="1682200"/>
          </a:xfrm>
          <a:prstGeom prst="rect">
            <a:avLst/>
          </a:prstGeom>
          <a:noFill/>
          <a:ln>
            <a:noFill/>
          </a:ln>
        </p:spPr>
      </p:pic>
      <p:sp>
        <p:nvSpPr>
          <p:cNvPr id="192" name="Google Shape;192;p13"/>
          <p:cNvSpPr/>
          <p:nvPr/>
        </p:nvSpPr>
        <p:spPr>
          <a:xfrm>
            <a:off x="1799912" y="6207042"/>
            <a:ext cx="67023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3"/>
          <p:cNvSpPr/>
          <p:nvPr/>
        </p:nvSpPr>
        <p:spPr>
          <a:xfrm>
            <a:off x="4425760" y="3215574"/>
            <a:ext cx="4572000" cy="289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RODNEY RAM EXAMPLE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 YEAR PLOP: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LUMP-SUM - $12,000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NEW MONTHLY BENEFIT: $900/MONTH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 YEAR PLOP: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LUMP-SUM - $24,000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NEW MONTHLY BENEFIT: </a:t>
            </a:r>
            <a:r>
              <a:rPr b="0" i="0" lang="en-US" sz="1400" u="none" cap="none" strike="noStrike">
                <a:solidFill>
                  <a:srgbClr val="000000"/>
                </a:solidFill>
                <a:latin typeface="Arial"/>
                <a:ea typeface="Arial"/>
                <a:cs typeface="Arial"/>
                <a:sym typeface="Arial"/>
              </a:rPr>
              <a:t>$800/MONTH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 YEAR PLOP: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LUMP-SUM - $36,000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NEW MONTHLY BENEFIT: </a:t>
            </a:r>
            <a:r>
              <a:rPr b="0" i="0" lang="en-US" sz="1400" u="none" cap="none" strike="noStrike">
                <a:solidFill>
                  <a:srgbClr val="000000"/>
                </a:solidFill>
                <a:latin typeface="Arial"/>
                <a:ea typeface="Arial"/>
                <a:cs typeface="Arial"/>
                <a:sym typeface="Arial"/>
              </a:rPr>
              <a:t>$700/MONTH</a:t>
            </a:r>
            <a:endParaRPr b="0" i="0" sz="1400" u="none" cap="none" strike="noStrike">
              <a:solidFill>
                <a:srgbClr val="000000"/>
              </a:solidFill>
              <a:latin typeface="Arial"/>
              <a:ea typeface="Arial"/>
              <a:cs typeface="Arial"/>
              <a:sym typeface="Arial"/>
            </a:endParaRPr>
          </a:p>
        </p:txBody>
      </p:sp>
      <p:sp>
        <p:nvSpPr>
          <p:cNvPr id="194" name="Google Shape;194;p13"/>
          <p:cNvSpPr txBox="1"/>
          <p:nvPr/>
        </p:nvSpPr>
        <p:spPr>
          <a:xfrm>
            <a:off x="987641" y="603108"/>
            <a:ext cx="7168718" cy="600164"/>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RETIREMENT PAYOUT OPTIONS</a:t>
            </a:r>
            <a:endParaRPr b="0" i="0" sz="3200" u="none" cap="none" strike="noStrike">
              <a:solidFill>
                <a:srgbClr val="000000"/>
              </a:solidFill>
              <a:latin typeface="Calibri"/>
              <a:ea typeface="Calibri"/>
              <a:cs typeface="Calibri"/>
              <a:sym typeface="Calibri"/>
            </a:endParaRPr>
          </a:p>
        </p:txBody>
      </p:sp>
      <p:cxnSp>
        <p:nvCxnSpPr>
          <p:cNvPr id="195" name="Google Shape;195;p13"/>
          <p:cNvCxnSpPr/>
          <p:nvPr/>
        </p:nvCxnSpPr>
        <p:spPr>
          <a:xfrm>
            <a:off x="4828452" y="1464816"/>
            <a:ext cx="0" cy="4128116"/>
          </a:xfrm>
          <a:prstGeom prst="straightConnector1">
            <a:avLst/>
          </a:prstGeom>
          <a:noFill/>
          <a:ln cap="flat" cmpd="sng" w="9525">
            <a:solidFill>
              <a:schemeClr val="dk1"/>
            </a:solidFill>
            <a:prstDash val="solid"/>
            <a:round/>
            <a:headEnd len="sm" w="sm" type="none"/>
            <a:tailEnd len="sm" w="sm" type="none"/>
          </a:ln>
        </p:spPr>
      </p:cxnSp>
      <p:sp>
        <p:nvSpPr>
          <p:cNvPr id="196" name="Google Shape;196;p13"/>
          <p:cNvSpPr txBox="1"/>
          <p:nvPr/>
        </p:nvSpPr>
        <p:spPr>
          <a:xfrm>
            <a:off x="1692000" y="5781938"/>
            <a:ext cx="49998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*Figures shown in these examples are to provide the impact (decrease or increase) to your monthly benefit based on the payout option you choose. These are not exact figures.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5"/>
          <p:cNvSpPr txBox="1"/>
          <p:nvPr>
            <p:ph idx="1" type="body"/>
          </p:nvPr>
        </p:nvSpPr>
        <p:spPr>
          <a:xfrm>
            <a:off x="628650" y="1470519"/>
            <a:ext cx="7886700" cy="4351337"/>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000000"/>
              </a:buClr>
              <a:buSzPts val="2100"/>
              <a:buFont typeface="Arial"/>
              <a:buNone/>
            </a:pPr>
            <a:r>
              <a:rPr b="1" i="0" lang="en-US" sz="2100" u="none">
                <a:solidFill>
                  <a:srgbClr val="000000"/>
                </a:solidFill>
                <a:latin typeface="Calibri"/>
                <a:ea typeface="Calibri"/>
                <a:cs typeface="Calibri"/>
                <a:sym typeface="Calibri"/>
              </a:rPr>
              <a:t>Monthly Benefit Payment</a:t>
            </a:r>
            <a:endParaRPr b="1">
              <a:latin typeface="Calibri"/>
              <a:ea typeface="Calibri"/>
              <a:cs typeface="Calibri"/>
              <a:sym typeface="Calibri"/>
            </a:endParaRPr>
          </a:p>
          <a:p>
            <a:pPr indent="-171450" lvl="0" marL="171450" marR="0" rtl="0" algn="l">
              <a:lnSpc>
                <a:spcPct val="90000"/>
              </a:lnSpc>
              <a:spcBef>
                <a:spcPts val="200"/>
              </a:spcBef>
              <a:spcAft>
                <a:spcPts val="0"/>
              </a:spcAft>
              <a:buClr>
                <a:schemeClr val="dk1"/>
              </a:buClr>
              <a:buSzPts val="1200"/>
              <a:buFont typeface="Arial"/>
              <a:buNone/>
            </a:pPr>
            <a:r>
              <a:t/>
            </a:r>
            <a:endParaRPr b="0" i="0" sz="1200" u="none">
              <a:solidFill>
                <a:srgbClr val="000000"/>
              </a:solidFill>
              <a:latin typeface="Calibri"/>
              <a:ea typeface="Calibri"/>
              <a:cs typeface="Calibri"/>
              <a:sym typeface="Calibri"/>
            </a:endParaRPr>
          </a:p>
          <a:p>
            <a:pPr indent="-165100" lvl="0" marL="171450" marR="0" rtl="0" algn="l">
              <a:lnSpc>
                <a:spcPct val="90000"/>
              </a:lnSpc>
              <a:spcBef>
                <a:spcPts val="400"/>
              </a:spcBef>
              <a:spcAft>
                <a:spcPts val="0"/>
              </a:spcAft>
              <a:buClr>
                <a:srgbClr val="000000"/>
              </a:buClr>
              <a:buSzPts val="2300"/>
              <a:buFont typeface="Arial"/>
              <a:buChar char="•"/>
            </a:pPr>
            <a:r>
              <a:rPr b="0" i="0" lang="en-US" sz="2700" u="none">
                <a:solidFill>
                  <a:srgbClr val="000000"/>
                </a:solidFill>
                <a:latin typeface="Calibri"/>
                <a:ea typeface="Calibri"/>
                <a:cs typeface="Calibri"/>
                <a:sym typeface="Calibri"/>
              </a:rPr>
              <a:t>Your first monthly benefit payment will be deposited on the 1</a:t>
            </a:r>
            <a:r>
              <a:rPr b="0" baseline="30000" i="0" lang="en-US" sz="2700" u="none">
                <a:solidFill>
                  <a:srgbClr val="000000"/>
                </a:solidFill>
                <a:latin typeface="Calibri"/>
                <a:ea typeface="Calibri"/>
                <a:cs typeface="Calibri"/>
                <a:sym typeface="Calibri"/>
              </a:rPr>
              <a:t>st</a:t>
            </a:r>
            <a:r>
              <a:rPr b="0" i="0" lang="en-US" sz="2700" u="none">
                <a:solidFill>
                  <a:srgbClr val="000000"/>
                </a:solidFill>
                <a:latin typeface="Calibri"/>
                <a:ea typeface="Calibri"/>
                <a:cs typeface="Calibri"/>
                <a:sym typeface="Calibri"/>
              </a:rPr>
              <a:t> of the month following the month of your retirement. </a:t>
            </a:r>
            <a:endParaRPr sz="2700">
              <a:latin typeface="Calibri"/>
              <a:ea typeface="Calibri"/>
              <a:cs typeface="Calibri"/>
              <a:sym typeface="Calibri"/>
            </a:endParaRPr>
          </a:p>
          <a:p>
            <a:pPr indent="-171450" lvl="0" marL="171450" marR="0" rtl="0" algn="l">
              <a:lnSpc>
                <a:spcPct val="90000"/>
              </a:lnSpc>
              <a:spcBef>
                <a:spcPts val="300"/>
              </a:spcBef>
              <a:spcAft>
                <a:spcPts val="0"/>
              </a:spcAft>
              <a:buClr>
                <a:srgbClr val="000000"/>
              </a:buClr>
              <a:buSzPts val="1800"/>
              <a:buFont typeface="Arial"/>
              <a:buNone/>
            </a:pPr>
            <a:r>
              <a:rPr b="0" i="0" lang="en-US" sz="2700" u="none">
                <a:solidFill>
                  <a:srgbClr val="000000"/>
                </a:solidFill>
                <a:latin typeface="Calibri"/>
                <a:ea typeface="Calibri"/>
                <a:cs typeface="Calibri"/>
                <a:sym typeface="Calibri"/>
              </a:rPr>
              <a:t>Example: Retirement date is July 1, 2023; you will be paid on August 1, 20</a:t>
            </a:r>
            <a:r>
              <a:rPr lang="en-US" sz="2700">
                <a:solidFill>
                  <a:srgbClr val="000000"/>
                </a:solidFill>
                <a:latin typeface="Calibri"/>
                <a:ea typeface="Calibri"/>
                <a:cs typeface="Calibri"/>
                <a:sym typeface="Calibri"/>
              </a:rPr>
              <a:t>23</a:t>
            </a:r>
            <a:r>
              <a:rPr b="0" i="0" lang="en-US" sz="2700" u="none">
                <a:solidFill>
                  <a:srgbClr val="000000"/>
                </a:solidFill>
                <a:latin typeface="Calibri"/>
                <a:ea typeface="Calibri"/>
                <a:cs typeface="Calibri"/>
                <a:sym typeface="Calibri"/>
              </a:rPr>
              <a:t>.</a:t>
            </a:r>
            <a:endParaRPr sz="2500">
              <a:latin typeface="Calibri"/>
              <a:ea typeface="Calibri"/>
              <a:cs typeface="Calibri"/>
              <a:sym typeface="Calibri"/>
            </a:endParaRPr>
          </a:p>
          <a:p>
            <a:pPr indent="-171450" lvl="0" marL="171450" marR="0" rtl="0" algn="l">
              <a:lnSpc>
                <a:spcPct val="90000"/>
              </a:lnSpc>
              <a:spcBef>
                <a:spcPts val="300"/>
              </a:spcBef>
              <a:spcAft>
                <a:spcPts val="0"/>
              </a:spcAft>
              <a:buClr>
                <a:schemeClr val="dk1"/>
              </a:buClr>
              <a:buSzPts val="1800"/>
              <a:buFont typeface="Arial"/>
              <a:buNone/>
            </a:pPr>
            <a:r>
              <a:t/>
            </a:r>
            <a:endParaRPr b="0" i="0" sz="100" u="none">
              <a:solidFill>
                <a:srgbClr val="000000"/>
              </a:solidFill>
              <a:latin typeface="Calibri"/>
              <a:ea typeface="Calibri"/>
              <a:cs typeface="Calibri"/>
              <a:sym typeface="Calibri"/>
            </a:endParaRPr>
          </a:p>
          <a:p>
            <a:pPr indent="-165100" lvl="0" marL="171450" marR="0" rtl="0" algn="l">
              <a:lnSpc>
                <a:spcPct val="90000"/>
              </a:lnSpc>
              <a:spcBef>
                <a:spcPts val="400"/>
              </a:spcBef>
              <a:spcAft>
                <a:spcPts val="0"/>
              </a:spcAft>
              <a:buClr>
                <a:srgbClr val="000000"/>
              </a:buClr>
              <a:buSzPts val="2300"/>
              <a:buFont typeface="Arial"/>
              <a:buChar char="•"/>
            </a:pPr>
            <a:r>
              <a:rPr b="0" i="0" lang="en-US" sz="2700" u="none">
                <a:solidFill>
                  <a:srgbClr val="000000"/>
                </a:solidFill>
                <a:latin typeface="Calibri"/>
                <a:ea typeface="Calibri"/>
                <a:cs typeface="Calibri"/>
                <a:sym typeface="Calibri"/>
              </a:rPr>
              <a:t>Your retirement Application must be submitted to VRS at least 60 days, but no sooner than 120 days, prior to your retirement date to ensure timely first payment.</a:t>
            </a:r>
            <a:endParaRPr sz="2700">
              <a:latin typeface="Calibri"/>
              <a:ea typeface="Calibri"/>
              <a:cs typeface="Calibri"/>
              <a:sym typeface="Calibri"/>
            </a:endParaRPr>
          </a:p>
          <a:p>
            <a:pPr indent="-171450" lvl="0" marL="171450" marR="0" rtl="0" algn="l">
              <a:lnSpc>
                <a:spcPct val="90000"/>
              </a:lnSpc>
              <a:spcBef>
                <a:spcPts val="400"/>
              </a:spcBef>
              <a:spcAft>
                <a:spcPts val="0"/>
              </a:spcAft>
              <a:buClr>
                <a:schemeClr val="dk1"/>
              </a:buClr>
              <a:buSzPts val="2400"/>
              <a:buFont typeface="Arial"/>
              <a:buNone/>
            </a:pPr>
            <a:r>
              <a:t/>
            </a:r>
            <a:endParaRPr b="0" i="0" sz="100" u="none">
              <a:solidFill>
                <a:srgbClr val="000000"/>
              </a:solidFill>
              <a:latin typeface="Calibri"/>
              <a:ea typeface="Calibri"/>
              <a:cs typeface="Calibri"/>
              <a:sym typeface="Calibri"/>
            </a:endParaRPr>
          </a:p>
          <a:p>
            <a:pPr indent="-165100" lvl="0" marL="171450" marR="0" rtl="0" algn="l">
              <a:lnSpc>
                <a:spcPct val="90000"/>
              </a:lnSpc>
              <a:spcBef>
                <a:spcPts val="400"/>
              </a:spcBef>
              <a:spcAft>
                <a:spcPts val="0"/>
              </a:spcAft>
              <a:buClr>
                <a:srgbClr val="000000"/>
              </a:buClr>
              <a:buSzPts val="2300"/>
              <a:buFont typeface="Arial"/>
              <a:buChar char="•"/>
            </a:pPr>
            <a:r>
              <a:rPr b="0" i="0" lang="en-US" sz="2700" u="none">
                <a:solidFill>
                  <a:srgbClr val="000000"/>
                </a:solidFill>
                <a:latin typeface="Calibri"/>
                <a:ea typeface="Calibri"/>
                <a:cs typeface="Calibri"/>
                <a:sym typeface="Calibri"/>
              </a:rPr>
              <a:t>Payments are issued by Direct Deposit</a:t>
            </a:r>
            <a:r>
              <a:rPr lang="en-US" sz="2700">
                <a:solidFill>
                  <a:srgbClr val="000000"/>
                </a:solidFill>
              </a:rPr>
              <a:t>.</a:t>
            </a:r>
            <a:endParaRPr sz="2700">
              <a:latin typeface="Calibri"/>
              <a:ea typeface="Calibri"/>
              <a:cs typeface="Calibri"/>
              <a:sym typeface="Calibri"/>
            </a:endParaRPr>
          </a:p>
        </p:txBody>
      </p:sp>
      <p:sp>
        <p:nvSpPr>
          <p:cNvPr id="202" name="Google Shape;202;p15"/>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03" name="Google Shape;203;p15"/>
          <p:cNvSpPr txBox="1"/>
          <p:nvPr/>
        </p:nvSpPr>
        <p:spPr>
          <a:xfrm>
            <a:off x="987641" y="603108"/>
            <a:ext cx="7168800" cy="585000"/>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RETIREMENT BENEFITS</a:t>
            </a:r>
            <a:endParaRPr b="0" i="0" sz="3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6"/>
          <p:cNvSpPr txBox="1"/>
          <p:nvPr>
            <p:ph idx="1" type="body"/>
          </p:nvPr>
        </p:nvSpPr>
        <p:spPr>
          <a:xfrm>
            <a:off x="628650" y="1523784"/>
            <a:ext cx="7886700" cy="4351337"/>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000000"/>
              </a:buClr>
              <a:buSzPts val="2100"/>
              <a:buFont typeface="Arial"/>
              <a:buNone/>
            </a:pPr>
            <a:r>
              <a:rPr b="1" i="0" lang="en-US" u="none">
                <a:solidFill>
                  <a:srgbClr val="000000"/>
                </a:solidFill>
                <a:latin typeface="Calibri"/>
                <a:ea typeface="Calibri"/>
                <a:cs typeface="Calibri"/>
                <a:sym typeface="Calibri"/>
              </a:rPr>
              <a:t>Cost-of-Living Adjustments (COLA)</a:t>
            </a:r>
            <a:endParaRPr b="1">
              <a:latin typeface="Calibri"/>
              <a:ea typeface="Calibri"/>
              <a:cs typeface="Calibri"/>
              <a:sym typeface="Calibri"/>
            </a:endParaRPr>
          </a:p>
          <a:p>
            <a:pPr indent="-171450" lvl="0" marL="171450" marR="0" rtl="0" algn="l">
              <a:lnSpc>
                <a:spcPct val="90000"/>
              </a:lnSpc>
              <a:spcBef>
                <a:spcPts val="200"/>
              </a:spcBef>
              <a:spcAft>
                <a:spcPts val="0"/>
              </a:spcAft>
              <a:buClr>
                <a:schemeClr val="dk1"/>
              </a:buClr>
              <a:buSzPts val="1200"/>
              <a:buFont typeface="Arial"/>
              <a:buNone/>
            </a:pPr>
            <a:r>
              <a:t/>
            </a:r>
            <a:endParaRPr b="0" i="0" sz="500" u="none">
              <a:solidFill>
                <a:srgbClr val="000000"/>
              </a:solidFill>
              <a:latin typeface="Calibri"/>
              <a:ea typeface="Calibri"/>
              <a:cs typeface="Calibri"/>
              <a:sym typeface="Calibri"/>
            </a:endParaRPr>
          </a:p>
          <a:p>
            <a:pPr indent="-139700" lvl="0" marL="171450" marR="0" rtl="0" algn="l">
              <a:lnSpc>
                <a:spcPct val="90000"/>
              </a:lnSpc>
              <a:spcBef>
                <a:spcPts val="400"/>
              </a:spcBef>
              <a:spcAft>
                <a:spcPts val="0"/>
              </a:spcAft>
              <a:buClr>
                <a:srgbClr val="000000"/>
              </a:buClr>
              <a:buSzPts val="1900"/>
              <a:buFont typeface="Arial"/>
              <a:buChar char="•"/>
            </a:pPr>
            <a:r>
              <a:rPr b="0" i="0" lang="en-US" sz="2300" u="none">
                <a:solidFill>
                  <a:srgbClr val="000000"/>
                </a:solidFill>
                <a:latin typeface="Calibri"/>
                <a:ea typeface="Calibri"/>
                <a:cs typeface="Calibri"/>
                <a:sym typeface="Calibri"/>
              </a:rPr>
              <a:t>Annual adjustment made by General Assembly effective July 1.</a:t>
            </a:r>
            <a:endParaRPr sz="2300">
              <a:latin typeface="Calibri"/>
              <a:ea typeface="Calibri"/>
              <a:cs typeface="Calibri"/>
              <a:sym typeface="Calibri"/>
            </a:endParaRPr>
          </a:p>
          <a:p>
            <a:pPr indent="-171450" lvl="0" marL="171450" marR="0" rtl="0" algn="l">
              <a:lnSpc>
                <a:spcPct val="90000"/>
              </a:lnSpc>
              <a:spcBef>
                <a:spcPts val="400"/>
              </a:spcBef>
              <a:spcAft>
                <a:spcPts val="0"/>
              </a:spcAft>
              <a:buClr>
                <a:schemeClr val="dk1"/>
              </a:buClr>
              <a:buSzPts val="2400"/>
              <a:buFont typeface="Arial"/>
              <a:buNone/>
            </a:pPr>
            <a:r>
              <a:t/>
            </a:r>
            <a:endParaRPr b="0" i="0" sz="100" u="none">
              <a:solidFill>
                <a:srgbClr val="000000"/>
              </a:solidFill>
              <a:latin typeface="Calibri"/>
              <a:ea typeface="Calibri"/>
              <a:cs typeface="Calibri"/>
              <a:sym typeface="Calibri"/>
            </a:endParaRPr>
          </a:p>
          <a:p>
            <a:pPr indent="-139700" lvl="0" marL="171450" marR="0" rtl="0" algn="l">
              <a:lnSpc>
                <a:spcPct val="90000"/>
              </a:lnSpc>
              <a:spcBef>
                <a:spcPts val="400"/>
              </a:spcBef>
              <a:spcAft>
                <a:spcPts val="0"/>
              </a:spcAft>
              <a:buClr>
                <a:srgbClr val="000000"/>
              </a:buClr>
              <a:buSzPts val="1900"/>
              <a:buFont typeface="Arial"/>
              <a:buChar char="•"/>
            </a:pPr>
            <a:r>
              <a:rPr b="0" i="0" lang="en-US" sz="2300" u="none">
                <a:solidFill>
                  <a:srgbClr val="000000"/>
                </a:solidFill>
                <a:latin typeface="Calibri"/>
                <a:ea typeface="Calibri"/>
                <a:cs typeface="Calibri"/>
                <a:sym typeface="Calibri"/>
              </a:rPr>
              <a:t>Eligibility for COLA in retirement determined by VRS and state law:</a:t>
            </a:r>
            <a:r>
              <a:rPr lang="en-US" sz="2300">
                <a:latin typeface="Calibri"/>
                <a:ea typeface="Calibri"/>
                <a:cs typeface="Calibri"/>
                <a:sym typeface="Calibri"/>
              </a:rPr>
              <a:t> </a:t>
            </a:r>
            <a:endParaRPr sz="2300"/>
          </a:p>
          <a:p>
            <a:pPr indent="-19050" lvl="0" marL="171450" marR="0" rtl="0" algn="l">
              <a:lnSpc>
                <a:spcPct val="90000"/>
              </a:lnSpc>
              <a:spcBef>
                <a:spcPts val="400"/>
              </a:spcBef>
              <a:spcAft>
                <a:spcPts val="0"/>
              </a:spcAft>
              <a:buClr>
                <a:srgbClr val="000000"/>
              </a:buClr>
              <a:buSzPts val="2400"/>
              <a:buFont typeface="Arial"/>
              <a:buNone/>
            </a:pPr>
            <a:r>
              <a:t/>
            </a:r>
            <a:endParaRPr b="0" i="0" sz="200" u="none">
              <a:solidFill>
                <a:srgbClr val="000000"/>
              </a:solidFill>
              <a:latin typeface="Calibri"/>
              <a:ea typeface="Calibri"/>
              <a:cs typeface="Calibri"/>
              <a:sym typeface="Calibri"/>
            </a:endParaRPr>
          </a:p>
          <a:p>
            <a:pPr indent="-139700" lvl="0" marL="171450" marR="0" rtl="0" algn="l">
              <a:lnSpc>
                <a:spcPct val="90000"/>
              </a:lnSpc>
              <a:spcBef>
                <a:spcPts val="400"/>
              </a:spcBef>
              <a:spcAft>
                <a:spcPts val="0"/>
              </a:spcAft>
              <a:buClr>
                <a:srgbClr val="000000"/>
              </a:buClr>
              <a:buSzPts val="1900"/>
              <a:buFont typeface="Arial"/>
              <a:buChar char="•"/>
            </a:pPr>
            <a:r>
              <a:rPr lang="en-US" sz="2300">
                <a:solidFill>
                  <a:srgbClr val="000000"/>
                </a:solidFill>
              </a:rPr>
              <a:t>If you retire with at least 20 years of service credit, the COLA will go into effect on July 1 after one full calendar year from your retirement date</a:t>
            </a:r>
            <a:endParaRPr sz="2300">
              <a:solidFill>
                <a:srgbClr val="000000"/>
              </a:solidFill>
            </a:endParaRPr>
          </a:p>
          <a:p>
            <a:pPr indent="-19050" lvl="0" marL="171450" marR="0" rtl="0" algn="l">
              <a:lnSpc>
                <a:spcPct val="90000"/>
              </a:lnSpc>
              <a:spcBef>
                <a:spcPts val="400"/>
              </a:spcBef>
              <a:spcAft>
                <a:spcPts val="0"/>
              </a:spcAft>
              <a:buClr>
                <a:srgbClr val="000000"/>
              </a:buClr>
              <a:buSzPts val="2400"/>
              <a:buFont typeface="Arial"/>
              <a:buNone/>
            </a:pPr>
            <a:r>
              <a:t/>
            </a:r>
            <a:endParaRPr b="0" i="0" sz="400" u="none">
              <a:solidFill>
                <a:srgbClr val="000000"/>
              </a:solidFill>
              <a:latin typeface="Calibri"/>
              <a:ea typeface="Calibri"/>
              <a:cs typeface="Calibri"/>
              <a:sym typeface="Calibri"/>
            </a:endParaRPr>
          </a:p>
          <a:p>
            <a:pPr indent="-139700" lvl="0" marL="171450" marR="0" rtl="0" algn="l">
              <a:lnSpc>
                <a:spcPct val="90000"/>
              </a:lnSpc>
              <a:spcBef>
                <a:spcPts val="400"/>
              </a:spcBef>
              <a:spcAft>
                <a:spcPts val="0"/>
              </a:spcAft>
              <a:buClr>
                <a:srgbClr val="000000"/>
              </a:buClr>
              <a:buSzPts val="1900"/>
              <a:buFont typeface="Arial"/>
              <a:buChar char="•"/>
            </a:pPr>
            <a:r>
              <a:rPr lang="en-US" sz="2300">
                <a:solidFill>
                  <a:srgbClr val="000000"/>
                </a:solidFill>
              </a:rPr>
              <a:t>If you retire with a reduced benefit with fewer than 20 years of service credit, the COLA will go into effect on July 1 after one full calendar year from the date you would have become eligible for an unreduced benefit</a:t>
            </a:r>
            <a:endParaRPr sz="2300">
              <a:solidFill>
                <a:srgbClr val="000000"/>
              </a:solidFill>
            </a:endParaRPr>
          </a:p>
          <a:p>
            <a:pPr indent="0" lvl="0" marL="0" marR="0" rtl="0" algn="l">
              <a:lnSpc>
                <a:spcPct val="90000"/>
              </a:lnSpc>
              <a:spcBef>
                <a:spcPts val="400"/>
              </a:spcBef>
              <a:spcAft>
                <a:spcPts val="0"/>
              </a:spcAft>
              <a:buSzPts val="1800"/>
              <a:buNone/>
            </a:pPr>
            <a:r>
              <a:t/>
            </a:r>
            <a:endParaRPr sz="2300">
              <a:latin typeface="Calibri"/>
              <a:ea typeface="Calibri"/>
              <a:cs typeface="Calibri"/>
              <a:sym typeface="Calibri"/>
            </a:endParaRPr>
          </a:p>
          <a:p>
            <a:pPr indent="-57150" lvl="0" marL="171450" marR="0" rtl="0" algn="l">
              <a:lnSpc>
                <a:spcPct val="90000"/>
              </a:lnSpc>
              <a:spcBef>
                <a:spcPts val="750"/>
              </a:spcBef>
              <a:spcAft>
                <a:spcPts val="0"/>
              </a:spcAft>
              <a:buClr>
                <a:schemeClr val="dk1"/>
              </a:buClr>
              <a:buSzPts val="1800"/>
              <a:buFont typeface="Arial"/>
              <a:buNone/>
            </a:pPr>
            <a:r>
              <a:t/>
            </a:r>
            <a:endParaRPr b="0" i="0" sz="1300" u="none">
              <a:solidFill>
                <a:srgbClr val="000000"/>
              </a:solidFill>
              <a:latin typeface="Arial Narrow"/>
              <a:ea typeface="Arial Narrow"/>
              <a:cs typeface="Arial Narrow"/>
              <a:sym typeface="Arial Narrow"/>
            </a:endParaRPr>
          </a:p>
        </p:txBody>
      </p:sp>
      <p:sp>
        <p:nvSpPr>
          <p:cNvPr id="209" name="Google Shape;209;p16"/>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10" name="Google Shape;210;p16"/>
          <p:cNvSpPr txBox="1"/>
          <p:nvPr/>
        </p:nvSpPr>
        <p:spPr>
          <a:xfrm>
            <a:off x="987641" y="681038"/>
            <a:ext cx="7168800" cy="585000"/>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RETIREMENT BENEFITS</a:t>
            </a:r>
            <a:endParaRPr b="0" i="0" sz="3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7"/>
          <p:cNvSpPr txBox="1"/>
          <p:nvPr>
            <p:ph idx="1" type="body"/>
          </p:nvPr>
        </p:nvSpPr>
        <p:spPr>
          <a:xfrm>
            <a:off x="628650" y="1566625"/>
            <a:ext cx="7886700" cy="43512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000000"/>
              </a:buClr>
              <a:buSzPts val="2400"/>
              <a:buFont typeface="Arial"/>
              <a:buChar char="•"/>
            </a:pPr>
            <a:r>
              <a:rPr lang="en-US" sz="2400">
                <a:solidFill>
                  <a:srgbClr val="000000"/>
                </a:solidFill>
              </a:rPr>
              <a:t>When you retire under VRS immediately upon leaving state employment, you</a:t>
            </a:r>
            <a:r>
              <a:rPr b="0" i="0" lang="en-US" sz="2400" u="none">
                <a:solidFill>
                  <a:srgbClr val="000000"/>
                </a:solidFill>
                <a:latin typeface="Calibri"/>
                <a:ea typeface="Calibri"/>
                <a:cs typeface="Calibri"/>
                <a:sym typeface="Calibri"/>
              </a:rPr>
              <a:t> will have the opportunity to enroll in the State Retiree Health Benefits Program.  </a:t>
            </a:r>
            <a:endParaRPr>
              <a:latin typeface="Calibri"/>
              <a:ea typeface="Calibri"/>
              <a:cs typeface="Calibri"/>
              <a:sym typeface="Calibri"/>
            </a:endParaRPr>
          </a:p>
          <a:p>
            <a:pPr indent="-171450" lvl="0" marL="171450" marR="0" rtl="0" algn="l">
              <a:lnSpc>
                <a:spcPct val="90000"/>
              </a:lnSpc>
              <a:spcBef>
                <a:spcPts val="200"/>
              </a:spcBef>
              <a:spcAft>
                <a:spcPts val="0"/>
              </a:spcAft>
              <a:buClr>
                <a:schemeClr val="dk1"/>
              </a:buClr>
              <a:buSzPts val="1000"/>
              <a:buFont typeface="Arial"/>
              <a:buNone/>
            </a:pPr>
            <a:r>
              <a:t/>
            </a:r>
            <a:endParaRPr b="0" i="0" sz="1000" u="none">
              <a:solidFill>
                <a:srgbClr val="000000"/>
              </a:solidFill>
              <a:latin typeface="Calibri"/>
              <a:ea typeface="Calibri"/>
              <a:cs typeface="Calibri"/>
              <a:sym typeface="Calibri"/>
            </a:endParaRPr>
          </a:p>
          <a:p>
            <a:pPr indent="-171450" lvl="0" marL="171450" marR="0" rtl="0" algn="l">
              <a:lnSpc>
                <a:spcPct val="90000"/>
              </a:lnSpc>
              <a:spcBef>
                <a:spcPts val="40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A retiree must enroll within 31 days of retirement.  If you defer retirement, you will lose the option to enroll in retiree health coverage, unless you are being carried under another state employee’s plan in the meantime.  Documentation of waiver for this reason is required.</a:t>
            </a:r>
            <a:endParaRPr>
              <a:latin typeface="Calibri"/>
              <a:ea typeface="Calibri"/>
              <a:cs typeface="Calibri"/>
              <a:sym typeface="Calibri"/>
            </a:endParaRPr>
          </a:p>
          <a:p>
            <a:pPr indent="-171450" lvl="0" marL="171450" marR="0" rtl="0" algn="l">
              <a:lnSpc>
                <a:spcPct val="90000"/>
              </a:lnSpc>
              <a:spcBef>
                <a:spcPts val="200"/>
              </a:spcBef>
              <a:spcAft>
                <a:spcPts val="0"/>
              </a:spcAft>
              <a:buClr>
                <a:schemeClr val="dk1"/>
              </a:buClr>
              <a:buSzPts val="1000"/>
              <a:buFont typeface="Arial"/>
              <a:buNone/>
            </a:pPr>
            <a:r>
              <a:t/>
            </a:r>
            <a:endParaRPr b="0" i="0" sz="1000" u="none">
              <a:solidFill>
                <a:srgbClr val="000000"/>
              </a:solidFill>
              <a:latin typeface="Calibri"/>
              <a:ea typeface="Calibri"/>
              <a:cs typeface="Calibri"/>
              <a:sym typeface="Calibri"/>
            </a:endParaRPr>
          </a:p>
          <a:p>
            <a:pPr indent="-171450" lvl="0" marL="171450" marR="0" rtl="0" algn="l">
              <a:lnSpc>
                <a:spcPct val="90000"/>
              </a:lnSpc>
              <a:spcBef>
                <a:spcPts val="40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VRS will deduct the health benefits premium from your monthly retirement benefit (post-tax).</a:t>
            </a:r>
            <a:endParaRPr>
              <a:latin typeface="Calibri"/>
              <a:ea typeface="Calibri"/>
              <a:cs typeface="Calibri"/>
              <a:sym typeface="Calibri"/>
            </a:endParaRPr>
          </a:p>
        </p:txBody>
      </p:sp>
      <p:sp>
        <p:nvSpPr>
          <p:cNvPr id="216" name="Google Shape;216;p17"/>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17" name="Google Shape;217;p17"/>
          <p:cNvSpPr txBox="1"/>
          <p:nvPr/>
        </p:nvSpPr>
        <p:spPr>
          <a:xfrm>
            <a:off x="987641" y="681038"/>
            <a:ext cx="7168718" cy="600164"/>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HEALTH BENEFITS</a:t>
            </a:r>
            <a:endParaRPr b="0" i="0" sz="3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58"/>
          <p:cNvSpPr txBox="1"/>
          <p:nvPr>
            <p:ph idx="1" type="body"/>
          </p:nvPr>
        </p:nvSpPr>
        <p:spPr>
          <a:xfrm>
            <a:off x="628650" y="1899145"/>
            <a:ext cx="7886700" cy="4279651"/>
          </a:xfrm>
          <a:prstGeom prst="rect">
            <a:avLst/>
          </a:prstGeom>
          <a:noFill/>
          <a:ln>
            <a:noFill/>
          </a:ln>
        </p:spPr>
        <p:txBody>
          <a:bodyPr anchorCtr="0" anchor="t" bIns="45700" lIns="91425" spcFirstLastPara="1" rIns="91425" wrap="square" tIns="45700">
            <a:noAutofit/>
          </a:bodyPr>
          <a:lstStyle/>
          <a:p>
            <a:pPr indent="-171450" lvl="0" marL="171450" marR="0" rtl="0" algn="l">
              <a:lnSpc>
                <a:spcPct val="80000"/>
              </a:lnSpc>
              <a:spcBef>
                <a:spcPts val="0"/>
              </a:spcBef>
              <a:spcAft>
                <a:spcPts val="0"/>
              </a:spcAft>
              <a:buClr>
                <a:srgbClr val="000000"/>
              </a:buClr>
              <a:buSzPts val="2400"/>
              <a:buFont typeface="Arial"/>
              <a:buNone/>
            </a:pPr>
            <a:r>
              <a:rPr b="1" i="0" lang="en-US" sz="2000" u="none">
                <a:solidFill>
                  <a:srgbClr val="000000"/>
                </a:solidFill>
                <a:latin typeface="Calibri"/>
                <a:ea typeface="Calibri"/>
                <a:cs typeface="Calibri"/>
                <a:sym typeface="Calibri"/>
              </a:rPr>
              <a:t>COVA Care, COVA HealthAware, COVA HDHP, Kaiser, Optima</a:t>
            </a:r>
            <a:endParaRPr b="1" sz="2000">
              <a:latin typeface="Calibri"/>
              <a:ea typeface="Calibri"/>
              <a:cs typeface="Calibri"/>
              <a:sym typeface="Calibri"/>
            </a:endParaRPr>
          </a:p>
          <a:p>
            <a:pPr indent="-171450" lvl="0" marL="171450" marR="0" rtl="0" algn="l">
              <a:lnSpc>
                <a:spcPct val="80000"/>
              </a:lnSpc>
              <a:spcBef>
                <a:spcPts val="200"/>
              </a:spcBef>
              <a:spcAft>
                <a:spcPts val="0"/>
              </a:spcAft>
              <a:buClr>
                <a:schemeClr val="dk1"/>
              </a:buClr>
              <a:buSzPts val="1000"/>
              <a:buFont typeface="Arial"/>
              <a:buNone/>
            </a:pPr>
            <a:r>
              <a:t/>
            </a:r>
            <a:endParaRPr b="0" i="0" sz="2000" u="none">
              <a:solidFill>
                <a:srgbClr val="000000"/>
              </a:solidFill>
              <a:latin typeface="Calibri"/>
              <a:ea typeface="Calibri"/>
              <a:cs typeface="Calibri"/>
              <a:sym typeface="Calibri"/>
            </a:endParaRPr>
          </a:p>
          <a:p>
            <a:pPr indent="-171450" lvl="0" marL="171450" marR="0" rtl="0" algn="l">
              <a:lnSpc>
                <a:spcPct val="80000"/>
              </a:lnSpc>
              <a:spcBef>
                <a:spcPts val="200"/>
              </a:spcBef>
              <a:spcAft>
                <a:spcPts val="0"/>
              </a:spcAft>
              <a:buClr>
                <a:srgbClr val="000000"/>
              </a:buClr>
              <a:buSzPts val="1800"/>
              <a:buChar char="•"/>
            </a:pPr>
            <a:r>
              <a:rPr lang="en-US" sz="2000">
                <a:solidFill>
                  <a:srgbClr val="000000"/>
                </a:solidFill>
                <a:latin typeface="Calibri"/>
                <a:ea typeface="Calibri"/>
                <a:cs typeface="Calibri"/>
                <a:sym typeface="Calibri"/>
              </a:rPr>
              <a:t>Retiree pays </a:t>
            </a:r>
            <a:r>
              <a:rPr b="1" lang="en-US" sz="2000">
                <a:solidFill>
                  <a:srgbClr val="000000"/>
                </a:solidFill>
                <a:latin typeface="Calibri"/>
                <a:ea typeface="Calibri"/>
                <a:cs typeface="Calibri"/>
                <a:sym typeface="Calibri"/>
              </a:rPr>
              <a:t>full</a:t>
            </a:r>
            <a:r>
              <a:rPr lang="en-US" sz="2000">
                <a:solidFill>
                  <a:srgbClr val="000000"/>
                </a:solidFill>
                <a:latin typeface="Calibri"/>
                <a:ea typeface="Calibri"/>
                <a:cs typeface="Calibri"/>
                <a:sym typeface="Calibri"/>
              </a:rPr>
              <a:t> premium </a:t>
            </a:r>
            <a:endParaRPr sz="2000">
              <a:solidFill>
                <a:srgbClr val="000000"/>
              </a:solidFill>
              <a:latin typeface="Calibri"/>
              <a:ea typeface="Calibri"/>
              <a:cs typeface="Calibri"/>
              <a:sym typeface="Calibri"/>
            </a:endParaRPr>
          </a:p>
          <a:p>
            <a:pPr indent="-171450" lvl="0" marL="171450" marR="0" rtl="0" algn="l">
              <a:lnSpc>
                <a:spcPct val="80000"/>
              </a:lnSpc>
              <a:spcBef>
                <a:spcPts val="200"/>
              </a:spcBef>
              <a:spcAft>
                <a:spcPts val="0"/>
              </a:spcAft>
              <a:buClr>
                <a:srgbClr val="000000"/>
              </a:buClr>
              <a:buSzPts val="1800"/>
              <a:buFont typeface="Arial"/>
              <a:buChar char="•"/>
            </a:pPr>
            <a:r>
              <a:rPr b="0" i="0" lang="en-US" sz="2000" u="none">
                <a:solidFill>
                  <a:srgbClr val="000000"/>
                </a:solidFill>
                <a:latin typeface="Calibri"/>
                <a:ea typeface="Calibri"/>
                <a:cs typeface="Calibri"/>
                <a:sym typeface="Calibri"/>
              </a:rPr>
              <a:t>For retirees and enrolled dependents not eligible for Medicare</a:t>
            </a:r>
            <a:endParaRPr sz="2000">
              <a:latin typeface="Calibri"/>
              <a:ea typeface="Calibri"/>
              <a:cs typeface="Calibri"/>
              <a:sym typeface="Calibri"/>
            </a:endParaRPr>
          </a:p>
          <a:p>
            <a:pPr indent="-171450" lvl="0" marL="171450" marR="0" rtl="0" algn="l">
              <a:lnSpc>
                <a:spcPct val="80000"/>
              </a:lnSpc>
              <a:spcBef>
                <a:spcPts val="300"/>
              </a:spcBef>
              <a:spcAft>
                <a:spcPts val="0"/>
              </a:spcAft>
              <a:buClr>
                <a:srgbClr val="000000"/>
              </a:buClr>
              <a:buSzPts val="1800"/>
              <a:buFont typeface="Arial"/>
              <a:buChar char="•"/>
            </a:pPr>
            <a:r>
              <a:rPr b="0" i="0" lang="en-US" sz="2000" u="none">
                <a:solidFill>
                  <a:srgbClr val="000000"/>
                </a:solidFill>
                <a:latin typeface="Calibri"/>
                <a:ea typeface="Calibri"/>
                <a:cs typeface="Calibri"/>
                <a:sym typeface="Calibri"/>
              </a:rPr>
              <a:t>Same plans and options available to active employees</a:t>
            </a:r>
            <a:endParaRPr sz="2000">
              <a:latin typeface="Calibri"/>
              <a:ea typeface="Calibri"/>
              <a:cs typeface="Calibri"/>
              <a:sym typeface="Calibri"/>
            </a:endParaRPr>
          </a:p>
          <a:p>
            <a:pPr indent="-171450" lvl="0" marL="171450" marR="0" rtl="0" algn="l">
              <a:lnSpc>
                <a:spcPct val="80000"/>
              </a:lnSpc>
              <a:spcBef>
                <a:spcPts val="300"/>
              </a:spcBef>
              <a:spcAft>
                <a:spcPts val="0"/>
              </a:spcAft>
              <a:buClr>
                <a:srgbClr val="000000"/>
              </a:buClr>
              <a:buSzPts val="1800"/>
              <a:buFont typeface="Arial"/>
              <a:buChar char="•"/>
            </a:pPr>
            <a:r>
              <a:rPr b="0" i="0" lang="en-US" sz="2000" u="none">
                <a:solidFill>
                  <a:srgbClr val="000000"/>
                </a:solidFill>
                <a:latin typeface="Calibri"/>
                <a:ea typeface="Calibri"/>
                <a:cs typeface="Calibri"/>
                <a:sym typeface="Calibri"/>
              </a:rPr>
              <a:t>Retirees and their covered spouses are eligible for the same COVA Care and COVA H</a:t>
            </a:r>
            <a:r>
              <a:rPr lang="en-US" sz="2000">
                <a:solidFill>
                  <a:srgbClr val="000000"/>
                </a:solidFill>
              </a:rPr>
              <a:t>ealthAware </a:t>
            </a:r>
            <a:r>
              <a:rPr b="0" i="0" lang="en-US" sz="2000" u="none">
                <a:solidFill>
                  <a:srgbClr val="000000"/>
                </a:solidFill>
                <a:latin typeface="Calibri"/>
                <a:ea typeface="Calibri"/>
                <a:cs typeface="Calibri"/>
                <a:sym typeface="Calibri"/>
              </a:rPr>
              <a:t>premium rew</a:t>
            </a:r>
            <a:r>
              <a:rPr lang="en-US" sz="2000">
                <a:solidFill>
                  <a:srgbClr val="000000"/>
                </a:solidFill>
              </a:rPr>
              <a:t>ard</a:t>
            </a:r>
            <a:r>
              <a:rPr b="0" i="0" lang="en-US" sz="2000" u="none">
                <a:solidFill>
                  <a:srgbClr val="000000"/>
                </a:solidFill>
                <a:latin typeface="Calibri"/>
                <a:ea typeface="Calibri"/>
                <a:cs typeface="Calibri"/>
                <a:sym typeface="Calibri"/>
              </a:rPr>
              <a:t> discounts as employees</a:t>
            </a:r>
            <a:endParaRPr sz="2000">
              <a:latin typeface="Calibri"/>
              <a:ea typeface="Calibri"/>
              <a:cs typeface="Calibri"/>
              <a:sym typeface="Calibri"/>
            </a:endParaRPr>
          </a:p>
          <a:p>
            <a:pPr indent="-171450" lvl="0" marL="171450" marR="0" rtl="0" algn="l">
              <a:lnSpc>
                <a:spcPct val="80000"/>
              </a:lnSpc>
              <a:spcBef>
                <a:spcPts val="200"/>
              </a:spcBef>
              <a:spcAft>
                <a:spcPts val="0"/>
              </a:spcAft>
              <a:buClr>
                <a:schemeClr val="dk1"/>
              </a:buClr>
              <a:buSzPts val="1200"/>
              <a:buFont typeface="Arial"/>
              <a:buNone/>
            </a:pPr>
            <a:r>
              <a:t/>
            </a:r>
            <a:endParaRPr b="0" i="0" sz="2000" u="none">
              <a:solidFill>
                <a:srgbClr val="000000"/>
              </a:solidFill>
              <a:latin typeface="Calibri"/>
              <a:ea typeface="Calibri"/>
              <a:cs typeface="Calibri"/>
              <a:sym typeface="Calibri"/>
            </a:endParaRPr>
          </a:p>
          <a:p>
            <a:pPr indent="-171450" lvl="0" marL="171450" marR="0" rtl="0" algn="l">
              <a:lnSpc>
                <a:spcPct val="80000"/>
              </a:lnSpc>
              <a:spcBef>
                <a:spcPts val="400"/>
              </a:spcBef>
              <a:spcAft>
                <a:spcPts val="0"/>
              </a:spcAft>
              <a:buClr>
                <a:srgbClr val="000000"/>
              </a:buClr>
              <a:buSzPts val="2400"/>
              <a:buFont typeface="Arial"/>
              <a:buNone/>
            </a:pPr>
            <a:r>
              <a:rPr b="1" i="0" lang="en-US" sz="2000" u="none">
                <a:solidFill>
                  <a:srgbClr val="000000"/>
                </a:solidFill>
                <a:latin typeface="Calibri"/>
                <a:ea typeface="Calibri"/>
                <a:cs typeface="Calibri"/>
                <a:sym typeface="Calibri"/>
              </a:rPr>
              <a:t>TRICARE Supplement Plan</a:t>
            </a:r>
            <a:endParaRPr b="1" sz="2000">
              <a:latin typeface="Calibri"/>
              <a:ea typeface="Calibri"/>
              <a:cs typeface="Calibri"/>
              <a:sym typeface="Calibri"/>
            </a:endParaRPr>
          </a:p>
          <a:p>
            <a:pPr indent="-171450" lvl="0" marL="171450" marR="0" rtl="0" algn="l">
              <a:lnSpc>
                <a:spcPct val="80000"/>
              </a:lnSpc>
              <a:spcBef>
                <a:spcPts val="300"/>
              </a:spcBef>
              <a:spcAft>
                <a:spcPts val="0"/>
              </a:spcAft>
              <a:buClr>
                <a:srgbClr val="000000"/>
              </a:buClr>
              <a:buSzPts val="1800"/>
              <a:buFont typeface="Arial"/>
              <a:buChar char="•"/>
            </a:pPr>
            <a:r>
              <a:rPr b="0" i="0" lang="en-US" sz="2000" u="none">
                <a:solidFill>
                  <a:srgbClr val="000000"/>
                </a:solidFill>
                <a:latin typeface="Calibri"/>
                <a:ea typeface="Calibri"/>
                <a:cs typeface="Calibri"/>
                <a:sym typeface="Calibri"/>
              </a:rPr>
              <a:t>For non-Medicare eligible retirees who are military retirees, or spouses/surviving spouses of military retirees, and eligible for TRICARE military health benefits.</a:t>
            </a:r>
            <a:endParaRPr sz="2000">
              <a:latin typeface="Calibri"/>
              <a:ea typeface="Calibri"/>
              <a:cs typeface="Calibri"/>
              <a:sym typeface="Calibri"/>
            </a:endParaRPr>
          </a:p>
          <a:p>
            <a:pPr indent="-171450" lvl="0" marL="171450" marR="0" rtl="0" algn="l">
              <a:lnSpc>
                <a:spcPct val="80000"/>
              </a:lnSpc>
              <a:spcBef>
                <a:spcPts val="200"/>
              </a:spcBef>
              <a:spcAft>
                <a:spcPts val="0"/>
              </a:spcAft>
              <a:buClr>
                <a:schemeClr val="dk1"/>
              </a:buClr>
              <a:buSzPts val="1200"/>
              <a:buFont typeface="Arial"/>
              <a:buNone/>
            </a:pPr>
            <a:r>
              <a:t/>
            </a:r>
            <a:endParaRPr b="0" i="0" sz="1200" u="none">
              <a:solidFill>
                <a:srgbClr val="000000"/>
              </a:solidFill>
              <a:latin typeface="Calibri"/>
              <a:ea typeface="Calibri"/>
              <a:cs typeface="Calibri"/>
              <a:sym typeface="Calibri"/>
            </a:endParaRPr>
          </a:p>
          <a:p>
            <a:pPr indent="0" lvl="0" marL="171450" marR="0" rtl="0" algn="l">
              <a:lnSpc>
                <a:spcPct val="80000"/>
              </a:lnSpc>
              <a:spcBef>
                <a:spcPts val="300"/>
              </a:spcBef>
              <a:spcAft>
                <a:spcPts val="0"/>
              </a:spcAft>
              <a:buSzPts val="1800"/>
              <a:buNone/>
            </a:pPr>
            <a:r>
              <a:t/>
            </a:r>
            <a:endParaRPr>
              <a:latin typeface="Calibri"/>
              <a:ea typeface="Calibri"/>
              <a:cs typeface="Calibri"/>
              <a:sym typeface="Calibri"/>
            </a:endParaRPr>
          </a:p>
        </p:txBody>
      </p:sp>
      <p:sp>
        <p:nvSpPr>
          <p:cNvPr id="223" name="Google Shape;223;p58"/>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24" name="Google Shape;224;p58"/>
          <p:cNvSpPr txBox="1"/>
          <p:nvPr/>
        </p:nvSpPr>
        <p:spPr>
          <a:xfrm>
            <a:off x="987641" y="559875"/>
            <a:ext cx="7168718" cy="1077218"/>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HEALTH BENEFITS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 NON</a:t>
            </a:r>
            <a:r>
              <a:rPr b="0" i="0" lang="en-US" sz="3200" u="none" cap="none" strike="noStrike">
                <a:solidFill>
                  <a:srgbClr val="000000"/>
                </a:solidFill>
                <a:latin typeface="Arial"/>
                <a:ea typeface="Arial"/>
                <a:cs typeface="Arial"/>
                <a:sym typeface="Arial"/>
              </a:rPr>
              <a:t>-</a:t>
            </a:r>
            <a:r>
              <a:rPr b="0" i="0" lang="en-US" sz="3200" u="none" cap="none" strike="noStrike">
                <a:solidFill>
                  <a:srgbClr val="000000"/>
                </a:solidFill>
                <a:latin typeface="Calibri"/>
                <a:ea typeface="Calibri"/>
                <a:cs typeface="Calibri"/>
                <a:sym typeface="Calibri"/>
              </a:rPr>
              <a:t>MEDICARE ELIGIBLE PLANS</a:t>
            </a:r>
            <a:endParaRPr b="0" i="0" sz="3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59"/>
          <p:cNvSpPr txBox="1"/>
          <p:nvPr>
            <p:ph idx="1" type="body"/>
          </p:nvPr>
        </p:nvSpPr>
        <p:spPr>
          <a:xfrm>
            <a:off x="548752" y="2055812"/>
            <a:ext cx="7886700" cy="2018406"/>
          </a:xfrm>
          <a:prstGeom prst="rect">
            <a:avLst/>
          </a:prstGeom>
          <a:noFill/>
          <a:ln>
            <a:noFill/>
          </a:ln>
        </p:spPr>
        <p:txBody>
          <a:bodyPr anchorCtr="0" anchor="t" bIns="45700" lIns="91425" spcFirstLastPara="1" rIns="91425" wrap="square" tIns="45700">
            <a:noAutofit/>
          </a:bodyPr>
          <a:lstStyle/>
          <a:p>
            <a:pPr indent="-171450" lvl="0" marL="171450" rtl="0" algn="l">
              <a:lnSpc>
                <a:spcPct val="80000"/>
              </a:lnSpc>
              <a:spcBef>
                <a:spcPts val="200"/>
              </a:spcBef>
              <a:spcAft>
                <a:spcPts val="0"/>
              </a:spcAft>
              <a:buClr>
                <a:schemeClr val="dk1"/>
              </a:buClr>
              <a:buSzPts val="2400"/>
              <a:buFont typeface="Arial"/>
              <a:buNone/>
            </a:pPr>
            <a:r>
              <a:rPr b="1" lang="en-US" sz="2000">
                <a:latin typeface="Calibri"/>
                <a:ea typeface="Calibri"/>
                <a:cs typeface="Calibri"/>
                <a:sym typeface="Calibri"/>
              </a:rPr>
              <a:t>Advantage 65</a:t>
            </a:r>
            <a:endParaRPr b="1" sz="2000">
              <a:latin typeface="Calibri"/>
              <a:ea typeface="Calibri"/>
              <a:cs typeface="Calibri"/>
              <a:sym typeface="Calibri"/>
            </a:endParaRPr>
          </a:p>
          <a:p>
            <a:pPr indent="-171450" lvl="0" marL="171450" rtl="0" algn="l">
              <a:lnSpc>
                <a:spcPct val="80000"/>
              </a:lnSpc>
              <a:spcBef>
                <a:spcPts val="200"/>
              </a:spcBef>
              <a:spcAft>
                <a:spcPts val="0"/>
              </a:spcAft>
              <a:buClr>
                <a:schemeClr val="dk1"/>
              </a:buClr>
              <a:buSzPts val="900"/>
              <a:buFont typeface="Arial"/>
              <a:buNone/>
            </a:pPr>
            <a:r>
              <a:t/>
            </a:r>
            <a:endParaRPr sz="2000">
              <a:latin typeface="Calibri"/>
              <a:ea typeface="Calibri"/>
              <a:cs typeface="Calibri"/>
              <a:sym typeface="Calibri"/>
            </a:endParaRPr>
          </a:p>
          <a:p>
            <a:pPr indent="-171450" lvl="0" marL="171450" rtl="0" algn="l">
              <a:lnSpc>
                <a:spcPct val="80000"/>
              </a:lnSpc>
              <a:spcBef>
                <a:spcPts val="200"/>
              </a:spcBef>
              <a:spcAft>
                <a:spcPts val="0"/>
              </a:spcAft>
              <a:buSzPts val="1800"/>
              <a:buChar char="•"/>
            </a:pPr>
            <a:r>
              <a:rPr lang="en-US" sz="2000">
                <a:latin typeface="Calibri"/>
                <a:ea typeface="Calibri"/>
                <a:cs typeface="Calibri"/>
                <a:sym typeface="Calibri"/>
              </a:rPr>
              <a:t>Retiree pays premium </a:t>
            </a:r>
            <a:endParaRPr sz="2000">
              <a:latin typeface="Calibri"/>
              <a:ea typeface="Calibri"/>
              <a:cs typeface="Calibri"/>
              <a:sym typeface="Calibri"/>
            </a:endParaRPr>
          </a:p>
          <a:p>
            <a:pPr indent="-171450" lvl="0" marL="171450" rtl="0" algn="l">
              <a:lnSpc>
                <a:spcPct val="80000"/>
              </a:lnSpc>
              <a:spcBef>
                <a:spcPts val="200"/>
              </a:spcBef>
              <a:spcAft>
                <a:spcPts val="0"/>
              </a:spcAft>
              <a:buSzPts val="1800"/>
              <a:buChar char="•"/>
            </a:pPr>
            <a:r>
              <a:rPr lang="en-US" sz="2000">
                <a:latin typeface="Calibri"/>
                <a:ea typeface="Calibri"/>
                <a:cs typeface="Calibri"/>
                <a:sym typeface="Calibri"/>
              </a:rPr>
              <a:t>For retirees and enrolled dependents eligible for Medicare</a:t>
            </a:r>
            <a:endParaRPr sz="2000">
              <a:latin typeface="Calibri"/>
              <a:ea typeface="Calibri"/>
              <a:cs typeface="Calibri"/>
              <a:sym typeface="Calibri"/>
            </a:endParaRPr>
          </a:p>
          <a:p>
            <a:pPr indent="-171450" lvl="0" marL="171450" rtl="0" algn="l">
              <a:lnSpc>
                <a:spcPct val="80000"/>
              </a:lnSpc>
              <a:spcBef>
                <a:spcPts val="300"/>
              </a:spcBef>
              <a:spcAft>
                <a:spcPts val="0"/>
              </a:spcAft>
              <a:buSzPts val="1800"/>
              <a:buChar char="•"/>
            </a:pPr>
            <a:r>
              <a:rPr lang="en-US" sz="2000">
                <a:latin typeface="Calibri"/>
                <a:ea typeface="Calibri"/>
                <a:cs typeface="Calibri"/>
                <a:sym typeface="Calibri"/>
              </a:rPr>
              <a:t>Supplements Medicare</a:t>
            </a:r>
            <a:endParaRPr sz="2000">
              <a:latin typeface="Calibri"/>
              <a:ea typeface="Calibri"/>
              <a:cs typeface="Calibri"/>
              <a:sym typeface="Calibri"/>
            </a:endParaRPr>
          </a:p>
          <a:p>
            <a:pPr indent="0" lvl="0" marL="0" rtl="0" algn="l">
              <a:lnSpc>
                <a:spcPct val="80000"/>
              </a:lnSpc>
              <a:spcBef>
                <a:spcPts val="300"/>
              </a:spcBef>
              <a:spcAft>
                <a:spcPts val="0"/>
              </a:spcAft>
              <a:buSzPts val="1800"/>
              <a:buNone/>
            </a:pPr>
            <a:r>
              <a:t/>
            </a:r>
            <a:endParaRPr>
              <a:latin typeface="Calibri"/>
              <a:ea typeface="Calibri"/>
              <a:cs typeface="Calibri"/>
              <a:sym typeface="Calibri"/>
            </a:endParaRPr>
          </a:p>
        </p:txBody>
      </p:sp>
      <p:sp>
        <p:nvSpPr>
          <p:cNvPr id="231" name="Google Shape;231;p59"/>
          <p:cNvSpPr txBox="1"/>
          <p:nvPr/>
        </p:nvSpPr>
        <p:spPr>
          <a:xfrm>
            <a:off x="987641" y="559875"/>
            <a:ext cx="7168718" cy="1077218"/>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HEALTH BENEFITS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MEDICARE ELIGIBLE PLANS</a:t>
            </a:r>
            <a:endParaRPr b="0" i="0" sz="3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60"/>
          <p:cNvSpPr txBox="1"/>
          <p:nvPr>
            <p:ph idx="1" type="body"/>
          </p:nvPr>
        </p:nvSpPr>
        <p:spPr>
          <a:xfrm>
            <a:off x="457200" y="1187450"/>
            <a:ext cx="8229600" cy="4168775"/>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300"/>
              </a:spcBef>
              <a:spcAft>
                <a:spcPts val="0"/>
              </a:spcAft>
              <a:buClr>
                <a:srgbClr val="000000"/>
              </a:buClr>
              <a:buSzPts val="200"/>
              <a:buFont typeface="Arial"/>
              <a:buNone/>
            </a:pPr>
            <a:r>
              <a:t/>
            </a:r>
            <a:endParaRPr b="0" i="0" sz="2400" u="none">
              <a:solidFill>
                <a:srgbClr val="000000"/>
              </a:solidFill>
              <a:latin typeface="Arial"/>
              <a:ea typeface="Arial"/>
              <a:cs typeface="Arial"/>
              <a:sym typeface="Arial"/>
            </a:endParaRPr>
          </a:p>
          <a:p>
            <a:pPr indent="-228600" lvl="0" marL="457200" rtl="0" algn="l">
              <a:lnSpc>
                <a:spcPct val="100000"/>
              </a:lnSpc>
              <a:spcBef>
                <a:spcPts val="360"/>
              </a:spcBef>
              <a:spcAft>
                <a:spcPts val="0"/>
              </a:spcAft>
              <a:buClr>
                <a:schemeClr val="dk1"/>
              </a:buClr>
              <a:buSzPts val="1800"/>
              <a:buNone/>
            </a:pPr>
            <a:r>
              <a:t/>
            </a:r>
            <a:endParaRPr b="0" i="0" sz="2400" u="none">
              <a:solidFill>
                <a:srgbClr val="000000"/>
              </a:solidFill>
              <a:latin typeface="Arial"/>
              <a:ea typeface="Arial"/>
              <a:cs typeface="Arial"/>
              <a:sym typeface="Arial"/>
            </a:endParaRPr>
          </a:p>
        </p:txBody>
      </p:sp>
      <p:pic>
        <p:nvPicPr>
          <p:cNvPr id="237" name="Google Shape;237;p60"/>
          <p:cNvPicPr preferRelativeResize="0"/>
          <p:nvPr/>
        </p:nvPicPr>
        <p:blipFill rotWithShape="1">
          <a:blip r:embed="rId3">
            <a:alphaModFix/>
          </a:blip>
          <a:srcRect b="0" l="0" r="0" t="0"/>
          <a:stretch/>
        </p:blipFill>
        <p:spPr>
          <a:xfrm>
            <a:off x="295275" y="1414462"/>
            <a:ext cx="8553450" cy="4029075"/>
          </a:xfrm>
          <a:prstGeom prst="rect">
            <a:avLst/>
          </a:prstGeom>
          <a:noFill/>
          <a:ln>
            <a:noFill/>
          </a:ln>
        </p:spPr>
      </p:pic>
      <p:sp>
        <p:nvSpPr>
          <p:cNvPr id="238" name="Google Shape;238;p60"/>
          <p:cNvSpPr txBox="1"/>
          <p:nvPr/>
        </p:nvSpPr>
        <p:spPr>
          <a:xfrm>
            <a:off x="987641" y="559875"/>
            <a:ext cx="7168718" cy="584775"/>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HEALTH BENEFITS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p:txBody>
      </p:sp>
      <p:sp>
        <p:nvSpPr>
          <p:cNvPr id="99" name="Google Shape;99;p2"/>
          <p:cNvSpPr/>
          <p:nvPr/>
        </p:nvSpPr>
        <p:spPr>
          <a:xfrm>
            <a:off x="834499" y="1987153"/>
            <a:ext cx="4864963" cy="3055364"/>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chemeClr val="dk1"/>
                </a:solidFill>
                <a:latin typeface="Calibri"/>
                <a:ea typeface="Calibri"/>
                <a:cs typeface="Calibri"/>
                <a:sym typeface="Calibri"/>
              </a:rPr>
              <a:t>Retirement Eligibility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chemeClr val="dk1"/>
                </a:solidFill>
                <a:latin typeface="Calibri"/>
                <a:ea typeface="Calibri"/>
                <a:cs typeface="Calibri"/>
                <a:sym typeface="Calibri"/>
              </a:rPr>
              <a:t>Calculating Retirement Benefits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chemeClr val="dk1"/>
                </a:solidFill>
                <a:latin typeface="Calibri"/>
                <a:ea typeface="Calibri"/>
                <a:cs typeface="Calibri"/>
                <a:sym typeface="Calibri"/>
              </a:rPr>
              <a:t>Payout Options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chemeClr val="dk1"/>
                </a:solidFill>
                <a:latin typeface="Calibri"/>
                <a:ea typeface="Calibri"/>
                <a:cs typeface="Calibri"/>
                <a:sym typeface="Calibri"/>
              </a:rPr>
              <a:t>Retiree Healthcare &amp; Life Insurance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chemeClr val="dk1"/>
                </a:solidFill>
                <a:latin typeface="Calibri"/>
                <a:ea typeface="Calibri"/>
                <a:cs typeface="Calibri"/>
                <a:sym typeface="Calibri"/>
              </a:rPr>
              <a:t>Leave Payouts &amp; Reemployment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00" name="Google Shape;100;p2"/>
          <p:cNvSpPr txBox="1"/>
          <p:nvPr/>
        </p:nvSpPr>
        <p:spPr>
          <a:xfrm>
            <a:off x="1250364" y="559875"/>
            <a:ext cx="6471821" cy="584775"/>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OBJECTIVES &amp; AGENDA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4"/>
          <p:cNvSpPr txBox="1"/>
          <p:nvPr>
            <p:ph idx="1" type="body"/>
          </p:nvPr>
        </p:nvSpPr>
        <p:spPr>
          <a:xfrm>
            <a:off x="457200" y="1187450"/>
            <a:ext cx="8229600" cy="4168775"/>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300"/>
              </a:spcBef>
              <a:spcAft>
                <a:spcPts val="0"/>
              </a:spcAft>
              <a:buClr>
                <a:srgbClr val="000000"/>
              </a:buClr>
              <a:buSzPts val="200"/>
              <a:buFont typeface="Arial"/>
              <a:buNone/>
            </a:pPr>
            <a:r>
              <a:t/>
            </a:r>
            <a:endParaRPr b="0" i="0" sz="2400" u="none">
              <a:solidFill>
                <a:srgbClr val="000000"/>
              </a:solidFill>
              <a:latin typeface="Arial"/>
              <a:ea typeface="Arial"/>
              <a:cs typeface="Arial"/>
              <a:sym typeface="Arial"/>
            </a:endParaRPr>
          </a:p>
          <a:p>
            <a:pPr indent="-228600" lvl="0" marL="457200" rtl="0" algn="l">
              <a:lnSpc>
                <a:spcPct val="100000"/>
              </a:lnSpc>
              <a:spcBef>
                <a:spcPts val="360"/>
              </a:spcBef>
              <a:spcAft>
                <a:spcPts val="0"/>
              </a:spcAft>
              <a:buClr>
                <a:schemeClr val="dk1"/>
              </a:buClr>
              <a:buSzPts val="1800"/>
              <a:buNone/>
            </a:pPr>
            <a:r>
              <a:t/>
            </a:r>
            <a:endParaRPr b="0" i="0" sz="2400" u="none">
              <a:solidFill>
                <a:srgbClr val="000000"/>
              </a:solidFill>
              <a:latin typeface="Arial"/>
              <a:ea typeface="Arial"/>
              <a:cs typeface="Arial"/>
              <a:sym typeface="Arial"/>
            </a:endParaRPr>
          </a:p>
        </p:txBody>
      </p:sp>
      <p:graphicFrame>
        <p:nvGraphicFramePr>
          <p:cNvPr id="244" name="Google Shape;244;p14"/>
          <p:cNvGraphicFramePr/>
          <p:nvPr/>
        </p:nvGraphicFramePr>
        <p:xfrm>
          <a:off x="342925" y="1570608"/>
          <a:ext cx="3000000" cy="3000000"/>
        </p:xfrm>
        <a:graphic>
          <a:graphicData uri="http://schemas.openxmlformats.org/drawingml/2006/table">
            <a:tbl>
              <a:tblPr>
                <a:noFill/>
                <a:tableStyleId>{87C1DCCB-4CC5-4447-971D-2D4CE1FAC5B7}</a:tableStyleId>
              </a:tblPr>
              <a:tblGrid>
                <a:gridCol w="2843200"/>
                <a:gridCol w="2795575"/>
                <a:gridCol w="2819400"/>
              </a:tblGrid>
              <a:tr h="52070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Narrow"/>
                          <a:ea typeface="Arial Narrow"/>
                          <a:cs typeface="Arial Narrow"/>
                          <a:sym typeface="Arial Narrow"/>
                        </a:rPr>
                        <a:t>Medicare</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Narrow"/>
                          <a:ea typeface="Arial Narrow"/>
                          <a:cs typeface="Arial Narrow"/>
                          <a:sym typeface="Arial Narrow"/>
                        </a:rPr>
                        <a:t>Advantage 65</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r>
              <a:tr h="374650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Narrow"/>
                          <a:ea typeface="Arial Narrow"/>
                          <a:cs typeface="Arial Narrow"/>
                          <a:sym typeface="Arial Narrow"/>
                        </a:rPr>
                        <a:t>Part D – Prescription Drug Coverage</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Narrow"/>
                        <a:ea typeface="Arial Narrow"/>
                        <a:cs typeface="Arial Narrow"/>
                        <a:sym typeface="Arial Narrow"/>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95250" lvl="0" marL="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Narrow"/>
                          <a:ea typeface="Arial Narrow"/>
                          <a:cs typeface="Arial Narrow"/>
                          <a:sym typeface="Arial Narrow"/>
                        </a:rPr>
                        <a:t> Pays a benefit based on the specific Part D plan in which the beneficiary is enrolled.  Generally limited by annual $ maximum unless catastrophic cost level reached.</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Narrow"/>
                        <a:ea typeface="Arial Narrow"/>
                        <a:cs typeface="Arial Narrow"/>
                        <a:sym typeface="Arial Narrow"/>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95250" lvl="0" marL="0" marR="0" rtl="0" algn="l">
                        <a:lnSpc>
                          <a:spcPct val="100000"/>
                        </a:lnSpc>
                        <a:spcBef>
                          <a:spcPts val="0"/>
                        </a:spcBef>
                        <a:spcAft>
                          <a:spcPts val="0"/>
                        </a:spcAft>
                        <a:buClr>
                          <a:srgbClr val="000000"/>
                        </a:buClr>
                        <a:buSzPts val="1500"/>
                        <a:buFont typeface="Arial"/>
                        <a:buChar char="•"/>
                      </a:pPr>
                      <a:r>
                        <a:rPr b="0" i="1" lang="en-US" sz="1500" u="none" cap="none" strike="noStrike">
                          <a:solidFill>
                            <a:srgbClr val="000000"/>
                          </a:solidFill>
                          <a:latin typeface="Arial Narrow"/>
                          <a:ea typeface="Arial Narrow"/>
                          <a:cs typeface="Arial Narrow"/>
                          <a:sym typeface="Arial Narrow"/>
                        </a:rPr>
                        <a:t>Enhanced prescription drug plan, with no annual maximum.</a:t>
                      </a:r>
                      <a:endParaRPr sz="1400" u="none" cap="none" strike="noStrike"/>
                    </a:p>
                    <a:p>
                      <a:pPr indent="-95250" lvl="0" marL="0" marR="0" rtl="0" algn="l">
                        <a:lnSpc>
                          <a:spcPct val="100000"/>
                        </a:lnSpc>
                        <a:spcBef>
                          <a:spcPts val="0"/>
                        </a:spcBef>
                        <a:spcAft>
                          <a:spcPts val="0"/>
                        </a:spcAft>
                        <a:buClr>
                          <a:srgbClr val="000000"/>
                        </a:buClr>
                        <a:buSzPts val="1500"/>
                        <a:buFont typeface="Arial"/>
                        <a:buChar char="•"/>
                      </a:pPr>
                      <a:r>
                        <a:rPr b="0" i="1" lang="en-US" sz="1500" u="none" cap="none" strike="noStrike">
                          <a:solidFill>
                            <a:srgbClr val="000000"/>
                          </a:solidFill>
                          <a:latin typeface="Arial Narrow"/>
                          <a:ea typeface="Arial Narrow"/>
                          <a:cs typeface="Arial Narrow"/>
                          <a:sym typeface="Arial Narrow"/>
                        </a:rPr>
                        <a:t>Annual deductible for brand-name drugs.  No deductible for generics.</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t/>
                      </a:r>
                      <a:endParaRPr b="0" i="1" sz="1500" u="none" cap="none" strike="noStrike">
                        <a:solidFill>
                          <a:srgbClr val="000000"/>
                        </a:solidFill>
                        <a:latin typeface="Arial Narrow"/>
                        <a:ea typeface="Arial Narrow"/>
                        <a:cs typeface="Arial Narrow"/>
                        <a:sym typeface="Arial Narrow"/>
                      </a:endParaRPr>
                    </a:p>
                    <a:p>
                      <a:pPr indent="-95250" lvl="0" marL="0" marR="0" rtl="0" algn="l">
                        <a:lnSpc>
                          <a:spcPct val="100000"/>
                        </a:lnSpc>
                        <a:spcBef>
                          <a:spcPts val="0"/>
                        </a:spcBef>
                        <a:spcAft>
                          <a:spcPts val="0"/>
                        </a:spcAft>
                        <a:buClr>
                          <a:srgbClr val="000000"/>
                        </a:buClr>
                        <a:buSzPts val="1500"/>
                        <a:buFont typeface="Arial"/>
                        <a:buChar char="•"/>
                      </a:pPr>
                      <a:r>
                        <a:rPr b="0" i="1" lang="en-US" sz="1500" u="none" cap="none" strike="noStrike">
                          <a:solidFill>
                            <a:srgbClr val="000000"/>
                          </a:solidFill>
                          <a:latin typeface="Arial Narrow"/>
                          <a:ea typeface="Arial Narrow"/>
                          <a:cs typeface="Arial Narrow"/>
                          <a:sym typeface="Arial Narrow"/>
                        </a:rPr>
                        <a:t>See handout.</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Narrow"/>
                          <a:ea typeface="Arial Narrow"/>
                          <a:cs typeface="Arial Narrow"/>
                          <a:sym typeface="Arial Narrow"/>
                        </a:rPr>
                        <a:t>You may elect Advantage 65 with prescription drug coverage only at retirement.  </a:t>
                      </a:r>
                      <a:r>
                        <a:rPr b="1" i="1" lang="en-US" sz="1500" u="none" cap="none" strike="noStrike">
                          <a:solidFill>
                            <a:srgbClr val="000000"/>
                          </a:solidFill>
                          <a:latin typeface="Arial Narrow"/>
                          <a:ea typeface="Arial Narrow"/>
                          <a:cs typeface="Arial Narrow"/>
                          <a:sym typeface="Arial Narrow"/>
                        </a:rPr>
                        <a:t>You cannot later add prescription drug coverage to a Medical Only plan.</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45" name="Google Shape;245;p14"/>
          <p:cNvSpPr txBox="1"/>
          <p:nvPr/>
        </p:nvSpPr>
        <p:spPr>
          <a:xfrm>
            <a:off x="987640" y="301811"/>
            <a:ext cx="7168718" cy="1077218"/>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HEALTH BENEFITS –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PRESCRIPTION DRUG PLAN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61"/>
          <p:cNvSpPr txBox="1"/>
          <p:nvPr>
            <p:ph idx="1" type="body"/>
          </p:nvPr>
        </p:nvSpPr>
        <p:spPr>
          <a:xfrm>
            <a:off x="457200" y="1187450"/>
            <a:ext cx="8229600" cy="4168775"/>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300"/>
              </a:spcBef>
              <a:spcAft>
                <a:spcPts val="0"/>
              </a:spcAft>
              <a:buClr>
                <a:srgbClr val="000000"/>
              </a:buClr>
              <a:buSzPts val="200"/>
              <a:buFont typeface="Arial"/>
              <a:buNone/>
            </a:pPr>
            <a:r>
              <a:t/>
            </a:r>
            <a:endParaRPr b="0" i="0" sz="2400" u="none">
              <a:solidFill>
                <a:srgbClr val="000000"/>
              </a:solidFill>
              <a:latin typeface="Arial"/>
              <a:ea typeface="Arial"/>
              <a:cs typeface="Arial"/>
              <a:sym typeface="Arial"/>
            </a:endParaRPr>
          </a:p>
          <a:p>
            <a:pPr indent="-228600" lvl="0" marL="457200" rtl="0" algn="l">
              <a:lnSpc>
                <a:spcPct val="100000"/>
              </a:lnSpc>
              <a:spcBef>
                <a:spcPts val="360"/>
              </a:spcBef>
              <a:spcAft>
                <a:spcPts val="0"/>
              </a:spcAft>
              <a:buClr>
                <a:schemeClr val="dk1"/>
              </a:buClr>
              <a:buSzPts val="1800"/>
              <a:buNone/>
            </a:pPr>
            <a:r>
              <a:t/>
            </a:r>
            <a:endParaRPr b="0" i="0" sz="2400" u="none">
              <a:solidFill>
                <a:srgbClr val="000000"/>
              </a:solidFill>
              <a:latin typeface="Arial"/>
              <a:ea typeface="Arial"/>
              <a:cs typeface="Arial"/>
              <a:sym typeface="Arial"/>
            </a:endParaRPr>
          </a:p>
        </p:txBody>
      </p:sp>
      <p:graphicFrame>
        <p:nvGraphicFramePr>
          <p:cNvPr id="251" name="Google Shape;251;p61"/>
          <p:cNvGraphicFramePr/>
          <p:nvPr/>
        </p:nvGraphicFramePr>
        <p:xfrm>
          <a:off x="457200" y="1465525"/>
          <a:ext cx="3000000" cy="3000000"/>
        </p:xfrm>
        <a:graphic>
          <a:graphicData uri="http://schemas.openxmlformats.org/drawingml/2006/table">
            <a:tbl>
              <a:tblPr>
                <a:noFill/>
                <a:tableStyleId>{87C1DCCB-4CC5-4447-971D-2D4CE1FAC5B7}</a:tableStyleId>
              </a:tblPr>
              <a:tblGrid>
                <a:gridCol w="2501900"/>
                <a:gridCol w="2743200"/>
                <a:gridCol w="2984500"/>
              </a:tblGrid>
              <a:tr h="550850">
                <a:tc>
                  <a:txBody>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txBody>
                  <a:tcPr marT="45725" marB="45725" marR="88175" marL="8817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Narrow"/>
                          <a:ea typeface="Arial Narrow"/>
                          <a:cs typeface="Arial Narrow"/>
                          <a:sym typeface="Arial Narrow"/>
                        </a:rPr>
                        <a:t>Medicare</a:t>
                      </a:r>
                      <a:endParaRPr sz="1400" u="none" cap="none" strike="noStrike"/>
                    </a:p>
                  </a:txBody>
                  <a:tcPr marT="45725" marB="45725" marR="88175" marL="881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c>
                  <a:txBody>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Arial Narrow"/>
                          <a:ea typeface="Arial Narrow"/>
                          <a:cs typeface="Arial Narrow"/>
                          <a:sym typeface="Arial Narrow"/>
                        </a:rPr>
                        <a:t>Advantage 65</a:t>
                      </a:r>
                      <a:endParaRPr sz="1400" u="none" cap="none" strike="noStrike"/>
                    </a:p>
                  </a:txBody>
                  <a:tcPr marT="45725" marB="45725" marR="88175" marL="8817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r>
              <a:tr h="3792525">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Narrow"/>
                          <a:ea typeface="Arial Narrow"/>
                          <a:cs typeface="Arial Narrow"/>
                          <a:sym typeface="Arial Narrow"/>
                        </a:rPr>
                        <a:t>Dental and Vision </a:t>
                      </a:r>
                      <a:endParaRPr sz="1400" u="none" cap="none" strike="noStrike"/>
                    </a:p>
                    <a:p>
                      <a:pPr indent="0" lvl="0" marL="0" marR="0" rtl="0" algn="l">
                        <a:lnSpc>
                          <a:spcPct val="100000"/>
                        </a:lnSpc>
                        <a:spcBef>
                          <a:spcPts val="400"/>
                        </a:spcBef>
                        <a:spcAft>
                          <a:spcPts val="0"/>
                        </a:spcAft>
                        <a:buClr>
                          <a:srgbClr val="000000"/>
                        </a:buClr>
                        <a:buSzPts val="2000"/>
                        <a:buFont typeface="Arial"/>
                        <a:buNone/>
                      </a:pPr>
                      <a:r>
                        <a:rPr b="0" i="0" lang="en-US" sz="2000" u="none" cap="none" strike="noStrike">
                          <a:solidFill>
                            <a:srgbClr val="000000"/>
                          </a:solidFill>
                          <a:latin typeface="Arial Narrow"/>
                          <a:ea typeface="Arial Narrow"/>
                          <a:cs typeface="Arial Narrow"/>
                          <a:sym typeface="Arial Narrow"/>
                        </a:rPr>
                        <a:t>Coverage</a:t>
                      </a:r>
                      <a:endParaRPr sz="1400" u="none" cap="none" strike="noStrike"/>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Narrow"/>
                        <a:ea typeface="Arial Narrow"/>
                        <a:cs typeface="Arial Narrow"/>
                        <a:sym typeface="Arial Narrow"/>
                      </a:endParaRPr>
                    </a:p>
                  </a:txBody>
                  <a:tcPr marT="45725" marB="45725" marR="88175" marL="88175">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95250" lvl="0" marL="0" marR="0" rtl="0" algn="l">
                        <a:lnSpc>
                          <a:spcPct val="100000"/>
                        </a:lnSpc>
                        <a:spcBef>
                          <a:spcPts val="0"/>
                        </a:spcBef>
                        <a:spcAft>
                          <a:spcPts val="0"/>
                        </a:spcAft>
                        <a:buClr>
                          <a:srgbClr val="000000"/>
                        </a:buClr>
                        <a:buSzPts val="1500"/>
                        <a:buFont typeface="Arial"/>
                        <a:buChar char="•"/>
                      </a:pPr>
                      <a:r>
                        <a:rPr b="0" i="0" lang="en-US" sz="1500" u="none" cap="none" strike="noStrike">
                          <a:solidFill>
                            <a:srgbClr val="000000"/>
                          </a:solidFill>
                          <a:latin typeface="Arial Narrow"/>
                          <a:ea typeface="Arial Narrow"/>
                          <a:cs typeface="Arial Narrow"/>
                          <a:sym typeface="Arial Narrow"/>
                        </a:rPr>
                        <a:t> Generally provides </a:t>
                      </a:r>
                      <a:r>
                        <a:rPr b="1" i="0" lang="en-US" sz="1500" u="none" cap="none" strike="noStrike">
                          <a:solidFill>
                            <a:srgbClr val="000000"/>
                          </a:solidFill>
                          <a:latin typeface="Arial Narrow"/>
                          <a:ea typeface="Arial Narrow"/>
                          <a:cs typeface="Arial Narrow"/>
                          <a:sym typeface="Arial Narrow"/>
                        </a:rPr>
                        <a:t>no coverage</a:t>
                      </a:r>
                      <a:r>
                        <a:rPr b="0" i="0" lang="en-US" sz="1500" u="none" cap="none" strike="noStrike">
                          <a:solidFill>
                            <a:srgbClr val="000000"/>
                          </a:solidFill>
                          <a:latin typeface="Arial Narrow"/>
                          <a:ea typeface="Arial Narrow"/>
                          <a:cs typeface="Arial Narrow"/>
                          <a:sym typeface="Arial Narrow"/>
                        </a:rPr>
                        <a:t> for these services</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Narrow"/>
                        <a:ea typeface="Arial Narrow"/>
                        <a:cs typeface="Arial Narrow"/>
                        <a:sym typeface="Arial Narrow"/>
                      </a:endParaRPr>
                    </a:p>
                  </a:txBody>
                  <a:tcPr marT="45725" marB="45725" marR="88175" marL="881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Narrow"/>
                          <a:ea typeface="Arial Narrow"/>
                          <a:cs typeface="Arial Narrow"/>
                          <a:sym typeface="Arial Narrow"/>
                        </a:rPr>
                        <a:t>Retiree </a:t>
                      </a:r>
                      <a:r>
                        <a:rPr b="0" i="1" lang="en-US" sz="1500" u="none" cap="none" strike="noStrike">
                          <a:solidFill>
                            <a:srgbClr val="000000"/>
                          </a:solidFill>
                          <a:latin typeface="Arial Narrow"/>
                          <a:ea typeface="Arial Narrow"/>
                          <a:cs typeface="Arial Narrow"/>
                          <a:sym typeface="Arial Narrow"/>
                        </a:rPr>
                        <a:t>Blue View </a:t>
                      </a:r>
                      <a:r>
                        <a:rPr b="0" i="0" lang="en-US" sz="1500" u="none" cap="none" strike="noStrike">
                          <a:solidFill>
                            <a:srgbClr val="000000"/>
                          </a:solidFill>
                          <a:latin typeface="Arial Narrow"/>
                          <a:ea typeface="Arial Narrow"/>
                          <a:cs typeface="Arial Narrow"/>
                          <a:sym typeface="Arial Narrow"/>
                        </a:rPr>
                        <a:t>vision program administered by Anthem.</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Narrow"/>
                          <a:ea typeface="Arial Narrow"/>
                          <a:cs typeface="Arial Narrow"/>
                          <a:sym typeface="Arial Narrow"/>
                        </a:rPr>
                        <a:t>Retiree routine dental program administered by </a:t>
                      </a:r>
                      <a:r>
                        <a:rPr b="1" i="0" lang="en-US" sz="1500" u="none" cap="none" strike="noStrike">
                          <a:solidFill>
                            <a:srgbClr val="000000"/>
                          </a:solidFill>
                          <a:latin typeface="Arial Narrow"/>
                          <a:ea typeface="Arial Narrow"/>
                          <a:cs typeface="Arial Narrow"/>
                          <a:sym typeface="Arial Narrow"/>
                        </a:rPr>
                        <a:t>Anthem</a:t>
                      </a:r>
                      <a:r>
                        <a:rPr b="0" i="0" lang="en-US" sz="1500" u="none" cap="none" strike="noStrike">
                          <a:solidFill>
                            <a:srgbClr val="000000"/>
                          </a:solidFill>
                          <a:latin typeface="Arial Narrow"/>
                          <a:ea typeface="Arial Narrow"/>
                          <a:cs typeface="Arial Narrow"/>
                          <a:sym typeface="Arial Narrow"/>
                        </a:rPr>
                        <a:t>.  Does not include coverage for prosthetic or complex restorative services.  Expanded dental coverage is not available to Medicare-eligible retirees.</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Narrow"/>
                          <a:ea typeface="Arial Narrow"/>
                          <a:cs typeface="Arial Narrow"/>
                          <a:sym typeface="Arial Narrow"/>
                        </a:rPr>
                        <a:t>Dental/Vision Option can be elected at retirement or added once later.  Once canceled, re-enrollment is not available.</a:t>
                      </a:r>
                      <a:endParaRPr sz="1400" u="none" cap="none" strike="noStrike"/>
                    </a:p>
                  </a:txBody>
                  <a:tcPr marT="45725" marB="45725" marR="88175" marL="88175">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252" name="Google Shape;252;p61"/>
          <p:cNvSpPr txBox="1"/>
          <p:nvPr/>
        </p:nvSpPr>
        <p:spPr>
          <a:xfrm>
            <a:off x="987640" y="208586"/>
            <a:ext cx="7168800" cy="1077300"/>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HEALTH BENEFITS – DENTAL/VISION OPTION</a:t>
            </a:r>
            <a:endParaRPr b="0" i="0" sz="32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3"/>
          <p:cNvSpPr txBox="1"/>
          <p:nvPr>
            <p:ph idx="1" type="body"/>
          </p:nvPr>
        </p:nvSpPr>
        <p:spPr>
          <a:xfrm>
            <a:off x="628650" y="1338725"/>
            <a:ext cx="7886700" cy="28086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200"/>
              </a:spcBef>
              <a:spcAft>
                <a:spcPts val="0"/>
              </a:spcAft>
              <a:buClr>
                <a:schemeClr val="dk1"/>
              </a:buClr>
              <a:buSzPts val="1200"/>
              <a:buFont typeface="Arial"/>
              <a:buNone/>
            </a:pPr>
            <a:r>
              <a:t/>
            </a:r>
            <a:endParaRPr b="0" i="0" sz="1200" u="none">
              <a:solidFill>
                <a:srgbClr val="000000"/>
              </a:solidFill>
              <a:latin typeface="Calibri"/>
              <a:ea typeface="Calibri"/>
              <a:cs typeface="Calibri"/>
              <a:sym typeface="Calibri"/>
            </a:endParaRPr>
          </a:p>
          <a:p>
            <a:pPr indent="-171450" lvl="0" marL="171450" marR="0" rtl="0" algn="l">
              <a:lnSpc>
                <a:spcPct val="90000"/>
              </a:lnSpc>
              <a:spcBef>
                <a:spcPts val="400"/>
              </a:spcBef>
              <a:spcAft>
                <a:spcPts val="0"/>
              </a:spcAft>
              <a:buClr>
                <a:srgbClr val="000000"/>
              </a:buClr>
              <a:buSzPts val="2400"/>
              <a:buFont typeface="Arial"/>
              <a:buChar char="•"/>
            </a:pPr>
            <a:r>
              <a:rPr b="0" i="0" lang="en-US" u="none">
                <a:solidFill>
                  <a:srgbClr val="000000"/>
                </a:solidFill>
                <a:latin typeface="Calibri"/>
                <a:ea typeface="Calibri"/>
                <a:cs typeface="Calibri"/>
                <a:sym typeface="Calibri"/>
              </a:rPr>
              <a:t>Available for employees who have 15 or more years of creditable state service under VRS or an ORP.</a:t>
            </a:r>
            <a:endParaRPr>
              <a:latin typeface="Calibri"/>
              <a:ea typeface="Calibri"/>
              <a:cs typeface="Calibri"/>
              <a:sym typeface="Calibri"/>
            </a:endParaRPr>
          </a:p>
          <a:p>
            <a:pPr indent="-171450" lvl="0" marL="171450" marR="0" rtl="0" algn="l">
              <a:lnSpc>
                <a:spcPct val="90000"/>
              </a:lnSpc>
              <a:spcBef>
                <a:spcPts val="400"/>
              </a:spcBef>
              <a:spcAft>
                <a:spcPts val="0"/>
              </a:spcAft>
              <a:buClr>
                <a:srgbClr val="000000"/>
              </a:buClr>
              <a:buSzPts val="2400"/>
              <a:buFont typeface="Arial"/>
              <a:buChar char="•"/>
            </a:pPr>
            <a:r>
              <a:rPr b="0" i="0" lang="en-US" u="none">
                <a:solidFill>
                  <a:srgbClr val="000000"/>
                </a:solidFill>
                <a:latin typeface="Calibri"/>
                <a:ea typeface="Calibri"/>
                <a:cs typeface="Calibri"/>
                <a:sym typeface="Calibri"/>
              </a:rPr>
              <a:t>Credit is $4 for every year of creditable state service.  No cap.</a:t>
            </a:r>
            <a:endParaRPr>
              <a:latin typeface="Calibri"/>
              <a:ea typeface="Calibri"/>
              <a:cs typeface="Calibri"/>
              <a:sym typeface="Calibri"/>
            </a:endParaRPr>
          </a:p>
          <a:p>
            <a:pPr indent="-171450" lvl="0" marL="171450" marR="0" rtl="0" algn="l">
              <a:lnSpc>
                <a:spcPct val="90000"/>
              </a:lnSpc>
              <a:spcBef>
                <a:spcPts val="400"/>
              </a:spcBef>
              <a:spcAft>
                <a:spcPts val="0"/>
              </a:spcAft>
              <a:buClr>
                <a:srgbClr val="000000"/>
              </a:buClr>
              <a:buSzPts val="2400"/>
              <a:buFont typeface="Arial"/>
              <a:buChar char="•"/>
            </a:pPr>
            <a:r>
              <a:rPr b="0" i="0" lang="en-US" u="none">
                <a:solidFill>
                  <a:srgbClr val="000000"/>
                </a:solidFill>
                <a:latin typeface="Calibri"/>
                <a:ea typeface="Calibri"/>
                <a:cs typeface="Calibri"/>
                <a:sym typeface="Calibri"/>
              </a:rPr>
              <a:t>Credit will be offset against the premium deducted from your monthly benefit if you participate in the State Retiree Health Plan.  If you participate in another plan, credit is added to your monthly benefit.</a:t>
            </a:r>
            <a:endParaRPr>
              <a:latin typeface="Calibri"/>
              <a:ea typeface="Calibri"/>
              <a:cs typeface="Calibri"/>
              <a:sym typeface="Calibri"/>
            </a:endParaRPr>
          </a:p>
        </p:txBody>
      </p:sp>
      <p:sp>
        <p:nvSpPr>
          <p:cNvPr id="258" name="Google Shape;258;p23"/>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59" name="Google Shape;259;p23"/>
          <p:cNvSpPr txBox="1"/>
          <p:nvPr/>
        </p:nvSpPr>
        <p:spPr>
          <a:xfrm>
            <a:off x="987641" y="434976"/>
            <a:ext cx="7168718" cy="535531"/>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ctr">
              <a:lnSpc>
                <a:spcPct val="9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VRS HEALTH INSURANCE CREDIT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graphicFrame>
        <p:nvGraphicFramePr>
          <p:cNvPr id="264" name="Google Shape;264;p62"/>
          <p:cNvGraphicFramePr/>
          <p:nvPr/>
        </p:nvGraphicFramePr>
        <p:xfrm>
          <a:off x="2060690" y="1957568"/>
          <a:ext cx="3000000" cy="3000000"/>
        </p:xfrm>
        <a:graphic>
          <a:graphicData uri="http://schemas.openxmlformats.org/drawingml/2006/table">
            <a:tbl>
              <a:tblPr>
                <a:noFill/>
                <a:tableStyleId>{87C1DCCB-4CC5-4447-971D-2D4CE1FAC5B7}</a:tableStyleId>
              </a:tblPr>
              <a:tblGrid>
                <a:gridCol w="2320525"/>
                <a:gridCol w="2320525"/>
              </a:tblGrid>
              <a:tr h="486825">
                <a:tc>
                  <a:txBody>
                    <a:bodyPr/>
                    <a:lstStyle/>
                    <a:p>
                      <a:pPr indent="0" lvl="0" marL="0" marR="0" rtl="0" algn="l">
                        <a:lnSpc>
                          <a:spcPct val="100000"/>
                        </a:lnSpc>
                        <a:spcBef>
                          <a:spcPts val="0"/>
                        </a:spcBef>
                        <a:spcAft>
                          <a:spcPts val="0"/>
                        </a:spcAft>
                        <a:buClr>
                          <a:srgbClr val="000000"/>
                        </a:buClr>
                        <a:buSzPts val="1400"/>
                        <a:buFont typeface="Arial"/>
                        <a:buNone/>
                      </a:pPr>
                      <a:r>
                        <a:rPr b="1" lang="en-US" sz="1800" u="none" cap="none" strike="noStrike">
                          <a:latin typeface="Calibri"/>
                          <a:ea typeface="Calibri"/>
                          <a:cs typeface="Calibri"/>
                          <a:sym typeface="Calibri"/>
                        </a:rPr>
                        <a:t>Item</a:t>
                      </a:r>
                      <a:endParaRPr b="1" sz="18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800" u="none" cap="none" strike="noStrike">
                          <a:latin typeface="Calibri"/>
                          <a:ea typeface="Calibri"/>
                          <a:cs typeface="Calibri"/>
                          <a:sym typeface="Calibri"/>
                        </a:rPr>
                        <a:t>Cost</a:t>
                      </a:r>
                      <a:endParaRPr sz="1800" u="none" cap="none" strike="noStrike">
                        <a:latin typeface="Calibri"/>
                        <a:ea typeface="Calibri"/>
                        <a:cs typeface="Calibri"/>
                        <a:sym typeface="Calibri"/>
                      </a:endParaRPr>
                    </a:p>
                  </a:txBody>
                  <a:tcPr marT="91425" marB="91425" marR="91425" marL="91425"/>
                </a:tc>
              </a:tr>
              <a:tr h="768200">
                <a:tc>
                  <a:txBody>
                    <a:bodyPr/>
                    <a:lstStyle/>
                    <a:p>
                      <a:pPr indent="0" lvl="0" marL="0" marR="0" rtl="0" algn="l">
                        <a:lnSpc>
                          <a:spcPct val="115000"/>
                        </a:lnSpc>
                        <a:spcBef>
                          <a:spcPts val="0"/>
                        </a:spcBef>
                        <a:spcAft>
                          <a:spcPts val="0"/>
                        </a:spcAft>
                        <a:buClr>
                          <a:srgbClr val="000000"/>
                        </a:buClr>
                        <a:buSzPts val="1350"/>
                        <a:buFont typeface="Arial"/>
                        <a:buNone/>
                      </a:pPr>
                      <a:r>
                        <a:rPr lang="en-US" sz="1800" u="none" cap="none" strike="noStrike">
                          <a:solidFill>
                            <a:schemeClr val="dk1"/>
                          </a:solidFill>
                          <a:latin typeface="Calibri"/>
                          <a:ea typeface="Calibri"/>
                          <a:cs typeface="Calibri"/>
                          <a:sym typeface="Calibri"/>
                        </a:rPr>
                        <a:t>Medicare B premium (standard)</a:t>
                      </a:r>
                      <a:endParaRPr sz="18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350"/>
                        <a:buFont typeface="Arial"/>
                        <a:buNone/>
                      </a:pPr>
                      <a:r>
                        <a:rPr lang="en-US" sz="1800" u="none" cap="none" strike="noStrike">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174.70</a:t>
                      </a:r>
                      <a:r>
                        <a:rPr lang="en-US" sz="1800" u="none" cap="none" strike="noStrike">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103</a:t>
                      </a:r>
                      <a:r>
                        <a:rPr lang="en-US" sz="1800" u="none" cap="none" strike="noStrike">
                          <a:solidFill>
                            <a:schemeClr val="dk1"/>
                          </a:solidFill>
                          <a:latin typeface="Calibri"/>
                          <a:ea typeface="Calibri"/>
                          <a:cs typeface="Calibri"/>
                          <a:sym typeface="Calibri"/>
                        </a:rPr>
                        <a:t>,000 or less income in </a:t>
                      </a:r>
                      <a:r>
                        <a:rPr lang="en-US" sz="1800">
                          <a:solidFill>
                            <a:schemeClr val="dk1"/>
                          </a:solidFill>
                          <a:latin typeface="Calibri"/>
                          <a:ea typeface="Calibri"/>
                          <a:cs typeface="Calibri"/>
                          <a:sym typeface="Calibri"/>
                        </a:rPr>
                        <a:t>2022</a:t>
                      </a:r>
                      <a:r>
                        <a:rPr lang="en-US" sz="1800" u="none" cap="none" strike="noStrike">
                          <a:solidFill>
                            <a:schemeClr val="dk1"/>
                          </a:solidFill>
                          <a:latin typeface="Calibri"/>
                          <a:ea typeface="Calibri"/>
                          <a:cs typeface="Calibri"/>
                          <a:sym typeface="Calibri"/>
                        </a:rPr>
                        <a:t>)</a:t>
                      </a:r>
                      <a:endParaRPr sz="1800" u="none" cap="none" strike="noStrike">
                        <a:latin typeface="Calibri"/>
                        <a:ea typeface="Calibri"/>
                        <a:cs typeface="Calibri"/>
                        <a:sym typeface="Calibri"/>
                      </a:endParaRPr>
                    </a:p>
                  </a:txBody>
                  <a:tcPr marT="91425" marB="91425" marR="91425" marL="91425"/>
                </a:tc>
              </a:tr>
              <a:tr h="768200">
                <a:tc>
                  <a:txBody>
                    <a:bodyPr/>
                    <a:lstStyle/>
                    <a:p>
                      <a:pPr indent="0" lvl="0" marL="0" marR="0" rtl="0" algn="l">
                        <a:lnSpc>
                          <a:spcPct val="115000"/>
                        </a:lnSpc>
                        <a:spcBef>
                          <a:spcPts val="0"/>
                        </a:spcBef>
                        <a:spcAft>
                          <a:spcPts val="0"/>
                        </a:spcAft>
                        <a:buClr>
                          <a:srgbClr val="000000"/>
                        </a:buClr>
                        <a:buSzPts val="1350"/>
                        <a:buFont typeface="Arial"/>
                        <a:buNone/>
                      </a:pPr>
                      <a:r>
                        <a:rPr lang="en-US" sz="1800" u="none" cap="none" strike="noStrike">
                          <a:solidFill>
                            <a:schemeClr val="dk1"/>
                          </a:solidFill>
                          <a:latin typeface="Calibri"/>
                          <a:ea typeface="Calibri"/>
                          <a:cs typeface="Calibri"/>
                          <a:sym typeface="Calibri"/>
                        </a:rPr>
                        <a:t>Advantage 65 + Dental/Vision</a:t>
                      </a:r>
                      <a:endParaRPr sz="18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350"/>
                        <a:buFont typeface="Arial"/>
                        <a:buNone/>
                      </a:pPr>
                      <a:r>
                        <a:rPr lang="en-US" sz="1800" u="none" cap="none" strike="noStrike">
                          <a:solidFill>
                            <a:schemeClr val="dk1"/>
                          </a:solidFill>
                          <a:latin typeface="Calibri"/>
                          <a:ea typeface="Calibri"/>
                          <a:cs typeface="Calibri"/>
                          <a:sym typeface="Calibri"/>
                        </a:rPr>
                        <a:t>$330.00</a:t>
                      </a:r>
                      <a:endParaRPr sz="1800" u="none" cap="none" strike="noStrike">
                        <a:latin typeface="Calibri"/>
                        <a:ea typeface="Calibri"/>
                        <a:cs typeface="Calibri"/>
                        <a:sym typeface="Calibri"/>
                      </a:endParaRPr>
                    </a:p>
                  </a:txBody>
                  <a:tcPr marT="91425" marB="91425" marR="91425" marL="91425"/>
                </a:tc>
              </a:tr>
              <a:tr h="1058925">
                <a:tc>
                  <a:txBody>
                    <a:bodyPr/>
                    <a:lstStyle/>
                    <a:p>
                      <a:pPr indent="0" lvl="0" marL="0" marR="0" rtl="0" algn="l">
                        <a:lnSpc>
                          <a:spcPct val="115000"/>
                        </a:lnSpc>
                        <a:spcBef>
                          <a:spcPts val="0"/>
                        </a:spcBef>
                        <a:spcAft>
                          <a:spcPts val="0"/>
                        </a:spcAft>
                        <a:buClr>
                          <a:srgbClr val="000000"/>
                        </a:buClr>
                        <a:buSzPts val="1350"/>
                        <a:buFont typeface="Arial"/>
                        <a:buNone/>
                      </a:pPr>
                      <a:r>
                        <a:rPr lang="en-US" sz="1800" u="none" cap="none" strike="noStrike">
                          <a:solidFill>
                            <a:schemeClr val="dk1"/>
                          </a:solidFill>
                          <a:latin typeface="Calibri"/>
                          <a:ea typeface="Calibri"/>
                          <a:cs typeface="Calibri"/>
                          <a:sym typeface="Calibri"/>
                        </a:rPr>
                        <a:t>VRS Health Insurance Credit (20 years of service)</a:t>
                      </a:r>
                      <a:endParaRPr sz="18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350"/>
                        <a:buFont typeface="Arial"/>
                        <a:buNone/>
                      </a:pPr>
                      <a:r>
                        <a:rPr lang="en-US" sz="1800" u="none" cap="none" strike="noStrike">
                          <a:solidFill>
                            <a:schemeClr val="dk1"/>
                          </a:solidFill>
                          <a:latin typeface="Calibri"/>
                          <a:ea typeface="Calibri"/>
                          <a:cs typeface="Calibri"/>
                          <a:sym typeface="Calibri"/>
                        </a:rPr>
                        <a:t>($80.00)</a:t>
                      </a:r>
                      <a:endParaRPr sz="1800" u="none" cap="none" strike="noStrike">
                        <a:latin typeface="Calibri"/>
                        <a:ea typeface="Calibri"/>
                        <a:cs typeface="Calibri"/>
                        <a:sym typeface="Calibri"/>
                      </a:endParaRPr>
                    </a:p>
                  </a:txBody>
                  <a:tcPr marT="91425" marB="91425" marR="91425" marL="91425"/>
                </a:tc>
              </a:tr>
              <a:tr h="486825">
                <a:tc>
                  <a:txBody>
                    <a:bodyPr/>
                    <a:lstStyle/>
                    <a:p>
                      <a:pPr indent="0" lvl="0" marL="0" marR="0" rtl="0" algn="l">
                        <a:lnSpc>
                          <a:spcPct val="100000"/>
                        </a:lnSpc>
                        <a:spcBef>
                          <a:spcPts val="0"/>
                        </a:spcBef>
                        <a:spcAft>
                          <a:spcPts val="0"/>
                        </a:spcAft>
                        <a:buClr>
                          <a:srgbClr val="000000"/>
                        </a:buClr>
                        <a:buSzPts val="1400"/>
                        <a:buFont typeface="Arial"/>
                        <a:buNone/>
                      </a:pPr>
                      <a:r>
                        <a:t/>
                      </a:r>
                      <a:endParaRPr sz="18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15000"/>
                        </a:lnSpc>
                        <a:spcBef>
                          <a:spcPts val="0"/>
                        </a:spcBef>
                        <a:spcAft>
                          <a:spcPts val="0"/>
                        </a:spcAft>
                        <a:buClr>
                          <a:srgbClr val="000000"/>
                        </a:buClr>
                        <a:buSzPts val="1350"/>
                        <a:buFont typeface="Arial"/>
                        <a:buNone/>
                      </a:pPr>
                      <a:r>
                        <a:rPr b="1" lang="en-US" sz="1800" u="sng" cap="none" strike="noStrike">
                          <a:solidFill>
                            <a:schemeClr val="dk1"/>
                          </a:solidFill>
                          <a:latin typeface="Calibri"/>
                          <a:ea typeface="Calibri"/>
                          <a:cs typeface="Calibri"/>
                          <a:sym typeface="Calibri"/>
                        </a:rPr>
                        <a:t>$4</a:t>
                      </a:r>
                      <a:r>
                        <a:rPr b="1" lang="en-US" sz="1800" u="sng">
                          <a:solidFill>
                            <a:schemeClr val="dk1"/>
                          </a:solidFill>
                          <a:latin typeface="Calibri"/>
                          <a:ea typeface="Calibri"/>
                          <a:cs typeface="Calibri"/>
                          <a:sym typeface="Calibri"/>
                        </a:rPr>
                        <a:t>24.7</a:t>
                      </a:r>
                      <a:r>
                        <a:rPr b="1" lang="en-US" sz="1800" u="sng" cap="none" strike="noStrike">
                          <a:solidFill>
                            <a:schemeClr val="dk1"/>
                          </a:solidFill>
                          <a:latin typeface="Calibri"/>
                          <a:ea typeface="Calibri"/>
                          <a:cs typeface="Calibri"/>
                          <a:sym typeface="Calibri"/>
                        </a:rPr>
                        <a:t>0</a:t>
                      </a:r>
                      <a:endParaRPr sz="1800" u="none" cap="none" strike="noStrike">
                        <a:latin typeface="Calibri"/>
                        <a:ea typeface="Calibri"/>
                        <a:cs typeface="Calibri"/>
                        <a:sym typeface="Calibri"/>
                      </a:endParaRPr>
                    </a:p>
                  </a:txBody>
                  <a:tcPr marT="91425" marB="91425" marR="91425" marL="91425"/>
                </a:tc>
              </a:tr>
            </a:tbl>
          </a:graphicData>
        </a:graphic>
      </p:graphicFrame>
      <p:sp>
        <p:nvSpPr>
          <p:cNvPr id="265" name="Google Shape;265;p62"/>
          <p:cNvSpPr txBox="1"/>
          <p:nvPr/>
        </p:nvSpPr>
        <p:spPr>
          <a:xfrm>
            <a:off x="894980" y="665797"/>
            <a:ext cx="7353900" cy="969600"/>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EXAMPLE 1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rgbClr val="000000"/>
                </a:solidFill>
                <a:latin typeface="Calibri"/>
                <a:ea typeface="Calibri"/>
                <a:cs typeface="Calibri"/>
                <a:sym typeface="Calibri"/>
              </a:rPr>
              <a:t>MONTHLY HEALTHCARE COST - SINGLE COVERAGE  </a:t>
            </a:r>
            <a:endParaRPr b="0" i="0" sz="25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graphicFrame>
        <p:nvGraphicFramePr>
          <p:cNvPr id="270" name="Google Shape;270;p63"/>
          <p:cNvGraphicFramePr/>
          <p:nvPr/>
        </p:nvGraphicFramePr>
        <p:xfrm>
          <a:off x="952500" y="1965975"/>
          <a:ext cx="3000000" cy="3000000"/>
        </p:xfrm>
        <a:graphic>
          <a:graphicData uri="http://schemas.openxmlformats.org/drawingml/2006/table">
            <a:tbl>
              <a:tblPr>
                <a:noFill/>
                <a:tableStyleId>{87C1DCCB-4CC5-4447-971D-2D4CE1FAC5B7}</a:tableStyleId>
              </a:tblPr>
              <a:tblGrid>
                <a:gridCol w="3619500"/>
                <a:gridCol w="3619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US" sz="1800" u="none" cap="none" strike="noStrike"/>
                        <a:t>Item</a:t>
                      </a:r>
                      <a:endParaRPr b="1" sz="18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b="1" lang="en-US" sz="1800" u="none" cap="none" strike="noStrike"/>
                        <a:t>Cost</a:t>
                      </a:r>
                      <a:endParaRPr b="1" sz="18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350"/>
                        <a:buFont typeface="Arial"/>
                        <a:buNone/>
                      </a:pPr>
                      <a:r>
                        <a:rPr lang="en-US" sz="1600" u="none" cap="none" strike="noStrike">
                          <a:solidFill>
                            <a:schemeClr val="dk1"/>
                          </a:solidFill>
                          <a:latin typeface="Calibri"/>
                          <a:ea typeface="Calibri"/>
                          <a:cs typeface="Calibri"/>
                          <a:sym typeface="Calibri"/>
                        </a:rPr>
                        <a:t>Medicare B Premium</a:t>
                      </a:r>
                      <a:endParaRPr sz="16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350"/>
                        <a:buFont typeface="Arial"/>
                        <a:buNone/>
                      </a:pPr>
                      <a:r>
                        <a:rPr lang="en-US" sz="1600" u="none" cap="none" strike="noStrike">
                          <a:solidFill>
                            <a:schemeClr val="dk1"/>
                          </a:solidFill>
                          <a:latin typeface="Calibri"/>
                          <a:ea typeface="Calibri"/>
                          <a:cs typeface="Calibri"/>
                          <a:sym typeface="Calibri"/>
                        </a:rPr>
                        <a:t>$</a:t>
                      </a:r>
                      <a:r>
                        <a:rPr lang="en-US" sz="1600">
                          <a:solidFill>
                            <a:schemeClr val="dk1"/>
                          </a:solidFill>
                          <a:latin typeface="Calibri"/>
                          <a:ea typeface="Calibri"/>
                          <a:cs typeface="Calibri"/>
                          <a:sym typeface="Calibri"/>
                        </a:rPr>
                        <a:t>349.40</a:t>
                      </a:r>
                      <a:r>
                        <a:rPr lang="en-US" sz="1600" u="none" cap="none" strike="noStrike">
                          <a:solidFill>
                            <a:schemeClr val="dk1"/>
                          </a:solidFill>
                          <a:latin typeface="Calibri"/>
                          <a:ea typeface="Calibri"/>
                          <a:cs typeface="Calibri"/>
                          <a:sym typeface="Calibri"/>
                        </a:rPr>
                        <a:t> ($25</a:t>
                      </a:r>
                      <a:r>
                        <a:rPr lang="en-US" sz="1600">
                          <a:solidFill>
                            <a:schemeClr val="dk1"/>
                          </a:solidFill>
                          <a:latin typeface="Calibri"/>
                          <a:ea typeface="Calibri"/>
                          <a:cs typeface="Calibri"/>
                          <a:sym typeface="Calibri"/>
                        </a:rPr>
                        <a:t>8</a:t>
                      </a:r>
                      <a:r>
                        <a:rPr lang="en-US" sz="1600" u="none" cap="none" strike="noStrike">
                          <a:solidFill>
                            <a:schemeClr val="dk1"/>
                          </a:solidFill>
                          <a:latin typeface="Calibri"/>
                          <a:ea typeface="Calibri"/>
                          <a:cs typeface="Calibri"/>
                          <a:sym typeface="Calibri"/>
                        </a:rPr>
                        <a:t>,000 joint income in 202</a:t>
                      </a:r>
                      <a:r>
                        <a:rPr lang="en-US" sz="1600">
                          <a:solidFill>
                            <a:schemeClr val="dk1"/>
                          </a:solidFill>
                          <a:latin typeface="Calibri"/>
                          <a:ea typeface="Calibri"/>
                          <a:cs typeface="Calibri"/>
                          <a:sym typeface="Calibri"/>
                        </a:rPr>
                        <a:t>2</a:t>
                      </a:r>
                      <a:r>
                        <a:rPr lang="en-US" sz="1600" u="none" cap="none" strike="noStrike">
                          <a:solidFill>
                            <a:schemeClr val="dk1"/>
                          </a:solidFill>
                          <a:latin typeface="Calibri"/>
                          <a:ea typeface="Calibri"/>
                          <a:cs typeface="Calibri"/>
                          <a:sym typeface="Calibri"/>
                        </a:rPr>
                        <a:t>)</a:t>
                      </a:r>
                      <a:endParaRPr sz="16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350"/>
                        <a:buFont typeface="Arial"/>
                        <a:buNone/>
                      </a:pPr>
                      <a:r>
                        <a:rPr lang="en-US" sz="1600" u="none" cap="none" strike="noStrike">
                          <a:solidFill>
                            <a:schemeClr val="dk1"/>
                          </a:solidFill>
                          <a:latin typeface="Calibri"/>
                          <a:ea typeface="Calibri"/>
                          <a:cs typeface="Calibri"/>
                          <a:sym typeface="Calibri"/>
                        </a:rPr>
                        <a:t>Advantage 65 + Dental/Vision (single)</a:t>
                      </a:r>
                      <a:endParaRPr sz="16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350"/>
                        <a:buFont typeface="Arial"/>
                        <a:buNone/>
                      </a:pPr>
                      <a:r>
                        <a:rPr lang="en-US" sz="1600" u="none" cap="none" strike="noStrike">
                          <a:solidFill>
                            <a:schemeClr val="dk1"/>
                          </a:solidFill>
                          <a:latin typeface="Calibri"/>
                          <a:ea typeface="Calibri"/>
                          <a:cs typeface="Calibri"/>
                          <a:sym typeface="Calibri"/>
                        </a:rPr>
                        <a:t>$330.00</a:t>
                      </a:r>
                      <a:endParaRPr sz="1600" u="none" cap="none" strike="noStrike"/>
                    </a:p>
                  </a:txBody>
                  <a:tcPr marT="91425" marB="91425" marR="91425" marL="91425"/>
                </a:tc>
              </a:tr>
              <a:tr h="663600">
                <a:tc>
                  <a:txBody>
                    <a:bodyPr/>
                    <a:lstStyle/>
                    <a:p>
                      <a:pPr indent="0" lvl="0" marL="0" marR="0" rtl="0" algn="l">
                        <a:lnSpc>
                          <a:spcPct val="115000"/>
                        </a:lnSpc>
                        <a:spcBef>
                          <a:spcPts val="0"/>
                        </a:spcBef>
                        <a:spcAft>
                          <a:spcPts val="0"/>
                        </a:spcAft>
                        <a:buClr>
                          <a:srgbClr val="000000"/>
                        </a:buClr>
                        <a:buSzPts val="1350"/>
                        <a:buFont typeface="Arial"/>
                        <a:buNone/>
                      </a:pPr>
                      <a:r>
                        <a:rPr lang="en-US" sz="1600" u="none" cap="none" strike="noStrike">
                          <a:solidFill>
                            <a:schemeClr val="dk1"/>
                          </a:solidFill>
                          <a:latin typeface="Calibri"/>
                          <a:ea typeface="Calibri"/>
                          <a:cs typeface="Calibri"/>
                          <a:sym typeface="Calibri"/>
                        </a:rPr>
                        <a:t>COVA Care + Expanded Dental (single)</a:t>
                      </a:r>
                      <a:endParaRPr sz="16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350"/>
                        <a:buFont typeface="Arial"/>
                        <a:buNone/>
                      </a:pPr>
                      <a:r>
                        <a:rPr lang="en-US" sz="1600" u="none" cap="none" strike="noStrike">
                          <a:solidFill>
                            <a:schemeClr val="dk1"/>
                          </a:solidFill>
                          <a:latin typeface="Calibri"/>
                          <a:ea typeface="Calibri"/>
                          <a:cs typeface="Calibri"/>
                          <a:sym typeface="Calibri"/>
                        </a:rPr>
                        <a:t>for non-Medicare spouse</a:t>
                      </a:r>
                      <a:endParaRPr sz="16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350"/>
                        <a:buFont typeface="Arial"/>
                        <a:buNone/>
                      </a:pPr>
                      <a:r>
                        <a:rPr lang="en-US" sz="1600" u="none" cap="none" strike="noStrike">
                          <a:solidFill>
                            <a:schemeClr val="dk1"/>
                          </a:solidFill>
                          <a:latin typeface="Calibri"/>
                          <a:ea typeface="Calibri"/>
                          <a:cs typeface="Calibri"/>
                          <a:sym typeface="Calibri"/>
                        </a:rPr>
                        <a:t>$837.00</a:t>
                      </a:r>
                      <a:endParaRPr sz="16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350"/>
                        <a:buFont typeface="Arial"/>
                        <a:buNone/>
                      </a:pPr>
                      <a:r>
                        <a:rPr lang="en-US" sz="1600" u="none" cap="none" strike="noStrike">
                          <a:solidFill>
                            <a:schemeClr val="dk1"/>
                          </a:solidFill>
                          <a:latin typeface="Calibri"/>
                          <a:ea typeface="Calibri"/>
                          <a:cs typeface="Calibri"/>
                          <a:sym typeface="Calibri"/>
                        </a:rPr>
                        <a:t>Medicare D Income Related Adjustment</a:t>
                      </a:r>
                      <a:endParaRPr sz="16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350"/>
                        <a:buFont typeface="Arial"/>
                        <a:buNone/>
                      </a:pPr>
                      <a:r>
                        <a:rPr lang="en-US" sz="1600" u="none" cap="none" strike="noStrike">
                          <a:solidFill>
                            <a:schemeClr val="dk1"/>
                          </a:solidFill>
                          <a:latin typeface="Calibri"/>
                          <a:ea typeface="Calibri"/>
                          <a:cs typeface="Calibri"/>
                          <a:sym typeface="Calibri"/>
                        </a:rPr>
                        <a:t>$3</a:t>
                      </a:r>
                      <a:r>
                        <a:rPr lang="en-US" sz="1600">
                          <a:solidFill>
                            <a:schemeClr val="dk1"/>
                          </a:solidFill>
                          <a:latin typeface="Calibri"/>
                          <a:ea typeface="Calibri"/>
                          <a:cs typeface="Calibri"/>
                          <a:sym typeface="Calibri"/>
                        </a:rPr>
                        <a:t>3.30 </a:t>
                      </a:r>
                      <a:r>
                        <a:rPr lang="en-US" sz="1600" u="none" cap="none" strike="noStrike">
                          <a:solidFill>
                            <a:schemeClr val="dk1"/>
                          </a:solidFill>
                          <a:latin typeface="Calibri"/>
                          <a:ea typeface="Calibri"/>
                          <a:cs typeface="Calibri"/>
                          <a:sym typeface="Calibri"/>
                        </a:rPr>
                        <a:t>($250,000 joint income in 202</a:t>
                      </a:r>
                      <a:r>
                        <a:rPr lang="en-US" sz="1600">
                          <a:solidFill>
                            <a:schemeClr val="dk1"/>
                          </a:solidFill>
                          <a:latin typeface="Calibri"/>
                          <a:ea typeface="Calibri"/>
                          <a:cs typeface="Calibri"/>
                          <a:sym typeface="Calibri"/>
                        </a:rPr>
                        <a:t>2</a:t>
                      </a:r>
                      <a:r>
                        <a:rPr lang="en-US" sz="1600" u="none" cap="none" strike="noStrike">
                          <a:solidFill>
                            <a:schemeClr val="dk1"/>
                          </a:solidFill>
                          <a:latin typeface="Calibri"/>
                          <a:ea typeface="Calibri"/>
                          <a:cs typeface="Calibri"/>
                          <a:sym typeface="Calibri"/>
                        </a:rPr>
                        <a:t>)</a:t>
                      </a:r>
                      <a:endParaRPr sz="16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350"/>
                        <a:buFont typeface="Arial"/>
                        <a:buNone/>
                      </a:pPr>
                      <a:r>
                        <a:rPr lang="en-US" sz="1600" u="none" cap="none" strike="noStrike">
                          <a:solidFill>
                            <a:schemeClr val="dk1"/>
                          </a:solidFill>
                          <a:latin typeface="Calibri"/>
                          <a:ea typeface="Calibri"/>
                          <a:cs typeface="Calibri"/>
                          <a:sym typeface="Calibri"/>
                        </a:rPr>
                        <a:t>VRS Health Insurance Credit (25 years)</a:t>
                      </a:r>
                      <a:endParaRPr sz="16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350"/>
                        <a:buFont typeface="Arial"/>
                        <a:buNone/>
                      </a:pPr>
                      <a:r>
                        <a:rPr lang="en-US" sz="1600" u="none" cap="none" strike="noStrike">
                          <a:solidFill>
                            <a:schemeClr val="dk1"/>
                          </a:solidFill>
                          <a:latin typeface="Calibri"/>
                          <a:ea typeface="Calibri"/>
                          <a:cs typeface="Calibri"/>
                          <a:sym typeface="Calibri"/>
                        </a:rPr>
                        <a:t>($100.00)</a:t>
                      </a:r>
                      <a:endParaRPr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6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t/>
                      </a:r>
                      <a:endParaRPr sz="16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350"/>
                        <a:buFont typeface="Arial"/>
                        <a:buNone/>
                      </a:pPr>
                      <a:r>
                        <a:rPr b="1" lang="en-US" sz="1600" u="sng" cap="none" strike="noStrike">
                          <a:solidFill>
                            <a:schemeClr val="dk1"/>
                          </a:solidFill>
                          <a:latin typeface="Calibri"/>
                          <a:ea typeface="Calibri"/>
                          <a:cs typeface="Calibri"/>
                          <a:sym typeface="Calibri"/>
                        </a:rPr>
                        <a:t>$1,4</a:t>
                      </a:r>
                      <a:r>
                        <a:rPr b="1" lang="en-US" sz="1600" u="sng">
                          <a:solidFill>
                            <a:schemeClr val="dk1"/>
                          </a:solidFill>
                          <a:latin typeface="Calibri"/>
                          <a:ea typeface="Calibri"/>
                          <a:cs typeface="Calibri"/>
                          <a:sym typeface="Calibri"/>
                        </a:rPr>
                        <a:t>49.70</a:t>
                      </a:r>
                      <a:endParaRPr sz="1600" u="none" cap="none" strike="noStrike"/>
                    </a:p>
                  </a:txBody>
                  <a:tcPr marT="91425" marB="91425" marR="91425" marL="91425"/>
                </a:tc>
              </a:tr>
            </a:tbl>
          </a:graphicData>
        </a:graphic>
      </p:graphicFrame>
      <p:sp>
        <p:nvSpPr>
          <p:cNvPr id="271" name="Google Shape;271;p63"/>
          <p:cNvSpPr txBox="1"/>
          <p:nvPr/>
        </p:nvSpPr>
        <p:spPr>
          <a:xfrm>
            <a:off x="894980" y="470488"/>
            <a:ext cx="7353900" cy="1077300"/>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EXAMPLE 2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 </a:t>
            </a:r>
            <a:r>
              <a:rPr b="0" i="0" lang="en-US" sz="2500" u="none" cap="none" strike="noStrike">
                <a:solidFill>
                  <a:srgbClr val="000000"/>
                </a:solidFill>
                <a:latin typeface="Calibri"/>
                <a:ea typeface="Calibri"/>
                <a:cs typeface="Calibri"/>
                <a:sym typeface="Calibri"/>
              </a:rPr>
              <a:t>2023 MONTHLY HEALTHCARE COST - DUAL COVERAGE  </a:t>
            </a:r>
            <a:endParaRPr b="0" i="0" sz="25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64"/>
          <p:cNvSpPr txBox="1"/>
          <p:nvPr>
            <p:ph idx="1" type="body"/>
          </p:nvPr>
        </p:nvSpPr>
        <p:spPr>
          <a:xfrm>
            <a:off x="628650" y="2473695"/>
            <a:ext cx="7886700" cy="29594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700"/>
              <a:buNone/>
            </a:pPr>
            <a:r>
              <a:rPr b="0" i="0" lang="en-US" sz="2500" u="none">
                <a:solidFill>
                  <a:srgbClr val="000000"/>
                </a:solidFill>
                <a:latin typeface="Calibri"/>
                <a:ea typeface="Calibri"/>
                <a:cs typeface="Calibri"/>
                <a:sym typeface="Calibri"/>
              </a:rPr>
              <a:t>If you enroll in prescription coverage </a:t>
            </a:r>
            <a:r>
              <a:rPr b="0" i="1" lang="en-US" sz="2500" u="none">
                <a:solidFill>
                  <a:srgbClr val="000000"/>
                </a:solidFill>
                <a:latin typeface="Calibri"/>
                <a:ea typeface="Calibri"/>
                <a:cs typeface="Calibri"/>
                <a:sym typeface="Calibri"/>
              </a:rPr>
              <a:t>more than 3 months after your 65</a:t>
            </a:r>
            <a:r>
              <a:rPr b="0" baseline="30000" i="1" lang="en-US" sz="2500" u="none">
                <a:solidFill>
                  <a:srgbClr val="000000"/>
                </a:solidFill>
                <a:latin typeface="Calibri"/>
                <a:ea typeface="Calibri"/>
                <a:cs typeface="Calibri"/>
                <a:sym typeface="Calibri"/>
              </a:rPr>
              <a:t>th</a:t>
            </a:r>
            <a:r>
              <a:rPr b="0" i="1" lang="en-US" sz="2500" u="none">
                <a:solidFill>
                  <a:srgbClr val="000000"/>
                </a:solidFill>
                <a:latin typeface="Calibri"/>
                <a:ea typeface="Calibri"/>
                <a:cs typeface="Calibri"/>
                <a:sym typeface="Calibri"/>
              </a:rPr>
              <a:t> birthday</a:t>
            </a:r>
            <a:r>
              <a:rPr b="0" i="0" lang="en-US" sz="2500" u="none">
                <a:solidFill>
                  <a:srgbClr val="000000"/>
                </a:solidFill>
                <a:latin typeface="Calibri"/>
                <a:ea typeface="Calibri"/>
                <a:cs typeface="Calibri"/>
                <a:sym typeface="Calibri"/>
              </a:rPr>
              <a:t>, Anthem’s pharmacy benefit management company will send you a letter warning that you are a late enrollee and subject to penalty.</a:t>
            </a:r>
            <a:endParaRPr sz="2500">
              <a:latin typeface="Calibri"/>
              <a:ea typeface="Calibri"/>
              <a:cs typeface="Calibri"/>
              <a:sym typeface="Calibri"/>
            </a:endParaRPr>
          </a:p>
          <a:p>
            <a:pPr indent="-171450" lvl="0" marL="171450" marR="0" rtl="0" algn="l">
              <a:lnSpc>
                <a:spcPct val="90000"/>
              </a:lnSpc>
              <a:spcBef>
                <a:spcPts val="200"/>
              </a:spcBef>
              <a:spcAft>
                <a:spcPts val="0"/>
              </a:spcAft>
              <a:buClr>
                <a:schemeClr val="dk1"/>
              </a:buClr>
              <a:buSzPts val="1000"/>
              <a:buFont typeface="Arial"/>
              <a:buNone/>
            </a:pPr>
            <a:r>
              <a:t/>
            </a:r>
            <a:endParaRPr b="0" i="0" sz="2500" u="none">
              <a:solidFill>
                <a:srgbClr val="000000"/>
              </a:solidFill>
              <a:latin typeface="Calibri"/>
              <a:ea typeface="Calibri"/>
              <a:cs typeface="Calibri"/>
              <a:sym typeface="Calibri"/>
            </a:endParaRPr>
          </a:p>
          <a:p>
            <a:pPr indent="0" lvl="0" marL="0" marR="0" rtl="0" algn="l">
              <a:lnSpc>
                <a:spcPct val="90000"/>
              </a:lnSpc>
              <a:spcBef>
                <a:spcPts val="500"/>
              </a:spcBef>
              <a:spcAft>
                <a:spcPts val="0"/>
              </a:spcAft>
              <a:buClr>
                <a:srgbClr val="000000"/>
              </a:buClr>
              <a:buSzPts val="700"/>
              <a:buNone/>
            </a:pPr>
            <a:r>
              <a:rPr b="0" i="0" lang="en-US" sz="2500" u="none">
                <a:solidFill>
                  <a:srgbClr val="000000"/>
                </a:solidFill>
                <a:latin typeface="Calibri"/>
                <a:ea typeface="Calibri"/>
                <a:cs typeface="Calibri"/>
                <a:sym typeface="Calibri"/>
              </a:rPr>
              <a:t>If you have been continuously enrolled in the State Health Benefits Program from your 65</a:t>
            </a:r>
            <a:r>
              <a:rPr b="0" baseline="30000" i="0" lang="en-US" sz="2500" u="none">
                <a:solidFill>
                  <a:srgbClr val="000000"/>
                </a:solidFill>
                <a:latin typeface="Calibri"/>
                <a:ea typeface="Calibri"/>
                <a:cs typeface="Calibri"/>
                <a:sym typeface="Calibri"/>
              </a:rPr>
              <a:t>th</a:t>
            </a:r>
            <a:r>
              <a:rPr b="0" i="0" lang="en-US" sz="2500" u="none">
                <a:solidFill>
                  <a:srgbClr val="000000"/>
                </a:solidFill>
                <a:latin typeface="Calibri"/>
                <a:ea typeface="Calibri"/>
                <a:cs typeface="Calibri"/>
                <a:sym typeface="Calibri"/>
              </a:rPr>
              <a:t> birthday until your retirement, you may disregard this letter.</a:t>
            </a:r>
            <a:endParaRPr sz="2500">
              <a:latin typeface="Calibri"/>
              <a:ea typeface="Calibri"/>
              <a:cs typeface="Calibri"/>
              <a:sym typeface="Calibri"/>
            </a:endParaRPr>
          </a:p>
          <a:p>
            <a:pPr indent="0" lvl="0" marL="171450" marR="0" rtl="0" algn="l">
              <a:lnSpc>
                <a:spcPct val="90000"/>
              </a:lnSpc>
              <a:spcBef>
                <a:spcPts val="750"/>
              </a:spcBef>
              <a:spcAft>
                <a:spcPts val="0"/>
              </a:spcAft>
              <a:buClr>
                <a:schemeClr val="dk1"/>
              </a:buClr>
              <a:buSzPts val="2800"/>
              <a:buFont typeface="Arial"/>
              <a:buNone/>
            </a:pPr>
            <a:r>
              <a:t/>
            </a:r>
            <a:endParaRPr b="0" i="0" sz="2800" u="none">
              <a:solidFill>
                <a:srgbClr val="000000"/>
              </a:solidFill>
              <a:latin typeface="Calibri"/>
              <a:ea typeface="Calibri"/>
              <a:cs typeface="Calibri"/>
              <a:sym typeface="Calibri"/>
            </a:endParaRPr>
          </a:p>
        </p:txBody>
      </p:sp>
      <p:sp>
        <p:nvSpPr>
          <p:cNvPr id="277" name="Google Shape;277;p64"/>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p:txBody>
      </p:sp>
      <p:sp>
        <p:nvSpPr>
          <p:cNvPr id="278" name="Google Shape;278;p64"/>
          <p:cNvSpPr txBox="1"/>
          <p:nvPr/>
        </p:nvSpPr>
        <p:spPr>
          <a:xfrm>
            <a:off x="894980" y="434977"/>
            <a:ext cx="7354040" cy="1569660"/>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IMPORTANT NOTICE ABOUT PRESCRIPTION DRUG COVERAGE FOR MEDICARE-ELIGIBLE RETIREES</a:t>
            </a:r>
            <a:endParaRPr b="0" i="0" sz="25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1"/>
          <p:cNvSpPr txBox="1"/>
          <p:nvPr>
            <p:ph idx="1" type="body"/>
          </p:nvPr>
        </p:nvSpPr>
        <p:spPr>
          <a:xfrm>
            <a:off x="457200" y="2385635"/>
            <a:ext cx="8229600" cy="4168775"/>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00"/>
              </a:spcBef>
              <a:spcAft>
                <a:spcPts val="0"/>
              </a:spcAft>
              <a:buSzPts val="1800"/>
              <a:buNone/>
            </a:pPr>
            <a:r>
              <a:rPr b="0" i="0" lang="en-US" sz="2400" u="none">
                <a:solidFill>
                  <a:srgbClr val="000000"/>
                </a:solidFill>
                <a:latin typeface="Calibri"/>
                <a:ea typeface="Calibri"/>
                <a:cs typeface="Calibri"/>
                <a:sym typeface="Calibri"/>
              </a:rPr>
              <a:t>The warning letter will include the following statement:</a:t>
            </a:r>
            <a:endParaRPr>
              <a:latin typeface="Calibri"/>
              <a:ea typeface="Calibri"/>
              <a:cs typeface="Calibri"/>
              <a:sym typeface="Calibri"/>
            </a:endParaRPr>
          </a:p>
          <a:p>
            <a:pPr indent="-342900" lvl="0" marL="457200" rtl="0" algn="l">
              <a:lnSpc>
                <a:spcPct val="100000"/>
              </a:lnSpc>
              <a:spcBef>
                <a:spcPts val="300"/>
              </a:spcBef>
              <a:spcAft>
                <a:spcPts val="0"/>
              </a:spcAft>
              <a:buSzPts val="1800"/>
              <a:buNone/>
            </a:pPr>
            <a:r>
              <a:t/>
            </a:r>
            <a:endParaRPr b="0" i="0" sz="2400" u="none">
              <a:solidFill>
                <a:srgbClr val="000000"/>
              </a:solidFill>
              <a:latin typeface="Calibri"/>
              <a:ea typeface="Calibri"/>
              <a:cs typeface="Calibri"/>
              <a:sym typeface="Calibri"/>
            </a:endParaRPr>
          </a:p>
          <a:p>
            <a:pPr indent="-342900" lvl="0" marL="457200" rtl="0" algn="l">
              <a:lnSpc>
                <a:spcPct val="100000"/>
              </a:lnSpc>
              <a:spcBef>
                <a:spcPts val="300"/>
              </a:spcBef>
              <a:spcAft>
                <a:spcPts val="0"/>
              </a:spcAft>
              <a:buSzPts val="1800"/>
              <a:buNone/>
            </a:pPr>
            <a:r>
              <a:rPr b="1" i="1" lang="en-US" sz="2400" u="none">
                <a:solidFill>
                  <a:srgbClr val="000000"/>
                </a:solidFill>
                <a:latin typeface="Calibri"/>
                <a:ea typeface="Calibri"/>
                <a:cs typeface="Calibri"/>
                <a:sym typeface="Calibri"/>
              </a:rPr>
              <a:t>“If you had continuous coverage through the Commonwealth of Virginia Health Benefits Program since your Medicare eligibility, the Commonwealth of Virginia Department of Human Resource Management will attest to your coverage, and you may disregard this notice.</a:t>
            </a:r>
            <a:r>
              <a:rPr b="0" i="0" lang="en-US" sz="2400" u="none">
                <a:solidFill>
                  <a:srgbClr val="000000"/>
                </a:solidFill>
                <a:latin typeface="Calibri"/>
                <a:ea typeface="Calibri"/>
                <a:cs typeface="Calibri"/>
                <a:sym typeface="Calibri"/>
              </a:rPr>
              <a:t>”</a:t>
            </a:r>
            <a:endParaRPr>
              <a:latin typeface="Calibri"/>
              <a:ea typeface="Calibri"/>
              <a:cs typeface="Calibri"/>
              <a:sym typeface="Calibri"/>
            </a:endParaRPr>
          </a:p>
          <a:p>
            <a:pPr indent="-228600" lvl="0" marL="457200" rtl="0" algn="l">
              <a:lnSpc>
                <a:spcPct val="100000"/>
              </a:lnSpc>
              <a:spcBef>
                <a:spcPts val="360"/>
              </a:spcBef>
              <a:spcAft>
                <a:spcPts val="0"/>
              </a:spcAft>
              <a:buClr>
                <a:schemeClr val="dk1"/>
              </a:buClr>
              <a:buSzPts val="1800"/>
              <a:buNone/>
            </a:pPr>
            <a:r>
              <a:t/>
            </a:r>
            <a:endParaRPr b="0" i="0" sz="2400" u="none">
              <a:solidFill>
                <a:srgbClr val="000000"/>
              </a:solidFill>
              <a:latin typeface="Calibri"/>
              <a:ea typeface="Calibri"/>
              <a:cs typeface="Calibri"/>
              <a:sym typeface="Calibri"/>
            </a:endParaRPr>
          </a:p>
        </p:txBody>
      </p:sp>
      <p:sp>
        <p:nvSpPr>
          <p:cNvPr id="284" name="Google Shape;284;p21"/>
          <p:cNvSpPr txBox="1"/>
          <p:nvPr/>
        </p:nvSpPr>
        <p:spPr>
          <a:xfrm>
            <a:off x="797326" y="552165"/>
            <a:ext cx="7354040" cy="1569660"/>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IMPORTANT NOTICE ABOUT PRESCRIPTION DRUG COVERAGE FOR MEDICARE-ELIGIBLE RETIREES</a:t>
            </a:r>
            <a:endParaRPr b="0" i="0" sz="25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2"/>
          <p:cNvSpPr txBox="1"/>
          <p:nvPr>
            <p:ph idx="1" type="body"/>
          </p:nvPr>
        </p:nvSpPr>
        <p:spPr>
          <a:xfrm>
            <a:off x="457200" y="2123481"/>
            <a:ext cx="8229600" cy="3639783"/>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00"/>
              </a:spcBef>
              <a:spcAft>
                <a:spcPts val="0"/>
              </a:spcAft>
              <a:buSzPts val="1800"/>
              <a:buNone/>
            </a:pPr>
            <a:r>
              <a:rPr b="0" i="0" lang="en-US" sz="2400" u="none">
                <a:solidFill>
                  <a:srgbClr val="000000"/>
                </a:solidFill>
                <a:latin typeface="Calibri"/>
                <a:ea typeface="Calibri"/>
                <a:cs typeface="Calibri"/>
                <a:sym typeface="Calibri"/>
              </a:rPr>
              <a:t>If you were enrolled in any plan </a:t>
            </a:r>
            <a:r>
              <a:rPr b="0" i="0" lang="en-US" sz="2400" u="sng">
                <a:solidFill>
                  <a:srgbClr val="000000"/>
                </a:solidFill>
                <a:latin typeface="Calibri"/>
                <a:ea typeface="Calibri"/>
                <a:cs typeface="Calibri"/>
                <a:sym typeface="Calibri"/>
              </a:rPr>
              <a:t>other than</a:t>
            </a:r>
            <a:r>
              <a:rPr b="0" i="0" lang="en-US" sz="2400" u="none">
                <a:solidFill>
                  <a:srgbClr val="000000"/>
                </a:solidFill>
                <a:latin typeface="Calibri"/>
                <a:ea typeface="Calibri"/>
                <a:cs typeface="Calibri"/>
                <a:sym typeface="Calibri"/>
              </a:rPr>
              <a:t> the State Health Benefits Program between your 65</a:t>
            </a:r>
            <a:r>
              <a:rPr b="0" baseline="30000" i="0" lang="en-US" sz="2400" u="none">
                <a:solidFill>
                  <a:srgbClr val="000000"/>
                </a:solidFill>
                <a:latin typeface="Calibri"/>
                <a:ea typeface="Calibri"/>
                <a:cs typeface="Calibri"/>
                <a:sym typeface="Calibri"/>
              </a:rPr>
              <a:t>th</a:t>
            </a:r>
            <a:r>
              <a:rPr b="0" i="0" lang="en-US" sz="2400" u="none">
                <a:solidFill>
                  <a:srgbClr val="000000"/>
                </a:solidFill>
                <a:latin typeface="Calibri"/>
                <a:ea typeface="Calibri"/>
                <a:cs typeface="Calibri"/>
                <a:sym typeface="Calibri"/>
              </a:rPr>
              <a:t> birthday and your retirement, you will need to provide proof that you had creditable prescription drug coverage (i.e. coverage at least as good as Medicare Part D) during that period.</a:t>
            </a:r>
            <a:endParaRPr>
              <a:latin typeface="Calibri"/>
              <a:ea typeface="Calibri"/>
              <a:cs typeface="Calibri"/>
              <a:sym typeface="Calibri"/>
            </a:endParaRPr>
          </a:p>
          <a:p>
            <a:pPr indent="-342900" lvl="0" marL="457200" rtl="0" algn="l">
              <a:lnSpc>
                <a:spcPct val="100000"/>
              </a:lnSpc>
              <a:spcBef>
                <a:spcPts val="300"/>
              </a:spcBef>
              <a:spcAft>
                <a:spcPts val="0"/>
              </a:spcAft>
              <a:buSzPts val="1800"/>
              <a:buNone/>
            </a:pPr>
            <a:r>
              <a:t/>
            </a:r>
            <a:endParaRPr b="0" i="0" sz="2400" u="none">
              <a:solidFill>
                <a:srgbClr val="000000"/>
              </a:solidFill>
              <a:latin typeface="Calibri"/>
              <a:ea typeface="Calibri"/>
              <a:cs typeface="Calibri"/>
              <a:sym typeface="Calibri"/>
            </a:endParaRPr>
          </a:p>
          <a:p>
            <a:pPr indent="-342900" lvl="0" marL="457200" rtl="0" algn="l">
              <a:lnSpc>
                <a:spcPct val="100000"/>
              </a:lnSpc>
              <a:spcBef>
                <a:spcPts val="300"/>
              </a:spcBef>
              <a:spcAft>
                <a:spcPts val="0"/>
              </a:spcAft>
              <a:buSzPts val="1800"/>
              <a:buNone/>
            </a:pPr>
            <a:r>
              <a:rPr b="0" i="0" lang="en-US" sz="2400" u="none">
                <a:solidFill>
                  <a:srgbClr val="000000"/>
                </a:solidFill>
                <a:latin typeface="Calibri"/>
                <a:ea typeface="Calibri"/>
                <a:cs typeface="Calibri"/>
                <a:sym typeface="Calibri"/>
              </a:rPr>
              <a:t>Contact VCU Benefits for a “Proof of Creditable Prescription Drug Coverage” letter if required.</a:t>
            </a:r>
            <a:endParaRPr>
              <a:latin typeface="Calibri"/>
              <a:ea typeface="Calibri"/>
              <a:cs typeface="Calibri"/>
              <a:sym typeface="Calibri"/>
            </a:endParaRPr>
          </a:p>
          <a:p>
            <a:pPr indent="-228600" lvl="0" marL="457200" rtl="0" algn="l">
              <a:lnSpc>
                <a:spcPct val="100000"/>
              </a:lnSpc>
              <a:spcBef>
                <a:spcPts val="360"/>
              </a:spcBef>
              <a:spcAft>
                <a:spcPts val="0"/>
              </a:spcAft>
              <a:buClr>
                <a:schemeClr val="dk1"/>
              </a:buClr>
              <a:buSzPts val="1800"/>
              <a:buNone/>
            </a:pPr>
            <a:r>
              <a:t/>
            </a:r>
            <a:endParaRPr b="0" i="0" sz="2400" u="none">
              <a:solidFill>
                <a:srgbClr val="000000"/>
              </a:solidFill>
              <a:latin typeface="Calibri"/>
              <a:ea typeface="Calibri"/>
              <a:cs typeface="Calibri"/>
              <a:sym typeface="Calibri"/>
            </a:endParaRPr>
          </a:p>
        </p:txBody>
      </p:sp>
      <p:sp>
        <p:nvSpPr>
          <p:cNvPr id="290" name="Google Shape;290;p22"/>
          <p:cNvSpPr txBox="1"/>
          <p:nvPr/>
        </p:nvSpPr>
        <p:spPr>
          <a:xfrm>
            <a:off x="797326" y="303652"/>
            <a:ext cx="7354040" cy="1569660"/>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IMPORTANT NOTICE ABOUT PRESCRIPTION DRUG COVERAGE FOR MEDICARE-ELIGIBLE RETIREES</a:t>
            </a:r>
            <a:endParaRPr b="0" i="0" sz="25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0"/>
          <p:cNvSpPr txBox="1"/>
          <p:nvPr>
            <p:ph idx="1" type="body"/>
          </p:nvPr>
        </p:nvSpPr>
        <p:spPr>
          <a:xfrm>
            <a:off x="628650" y="1497151"/>
            <a:ext cx="7886700" cy="4351337"/>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SzPts val="1800"/>
              <a:buNone/>
            </a:pPr>
            <a:r>
              <a:rPr lang="en-US"/>
              <a:t>Basic Group Life Insurance - </a:t>
            </a:r>
            <a:r>
              <a:rPr i="1" lang="en-US"/>
              <a:t>after</a:t>
            </a:r>
            <a:r>
              <a:rPr lang="en-US"/>
              <a:t> retirement</a:t>
            </a:r>
            <a:endParaRPr sz="1400"/>
          </a:p>
          <a:p>
            <a:pPr indent="-171450" lvl="0" marL="171450" rtl="0" algn="l">
              <a:lnSpc>
                <a:spcPct val="90000"/>
              </a:lnSpc>
              <a:spcBef>
                <a:spcPts val="200"/>
              </a:spcBef>
              <a:spcAft>
                <a:spcPts val="0"/>
              </a:spcAft>
              <a:buSzPts val="1800"/>
              <a:buNone/>
            </a:pPr>
            <a:r>
              <a:t/>
            </a:r>
            <a:endParaRPr sz="1200"/>
          </a:p>
          <a:p>
            <a:pPr indent="-171450" lvl="0" marL="171450" rtl="0" algn="l">
              <a:lnSpc>
                <a:spcPct val="90000"/>
              </a:lnSpc>
              <a:spcBef>
                <a:spcPts val="400"/>
              </a:spcBef>
              <a:spcAft>
                <a:spcPts val="0"/>
              </a:spcAft>
              <a:buSzPts val="2000"/>
              <a:buChar char="•"/>
            </a:pPr>
            <a:r>
              <a:rPr lang="en-US" sz="2000"/>
              <a:t>If you are eligible for reduced or unreduced retirement when you leave your VRS-covered position, you are eligible to retain your life insurance benefit.</a:t>
            </a:r>
            <a:endParaRPr sz="2000"/>
          </a:p>
          <a:p>
            <a:pPr indent="-171450" lvl="0" marL="171450" rtl="0" algn="l">
              <a:lnSpc>
                <a:spcPct val="90000"/>
              </a:lnSpc>
              <a:spcBef>
                <a:spcPts val="400"/>
              </a:spcBef>
              <a:spcAft>
                <a:spcPts val="0"/>
              </a:spcAft>
              <a:buSzPts val="2000"/>
              <a:buFont typeface="Calibri"/>
              <a:buChar char="•"/>
            </a:pPr>
            <a:r>
              <a:rPr lang="en-US" sz="2000"/>
              <a:t>Natural death benefit and accelerated death benefit continue at no cost to you.</a:t>
            </a:r>
            <a:endParaRPr sz="2000"/>
          </a:p>
          <a:p>
            <a:pPr indent="-171450" lvl="0" marL="171450" rtl="0" algn="l">
              <a:lnSpc>
                <a:spcPct val="90000"/>
              </a:lnSpc>
              <a:spcBef>
                <a:spcPts val="400"/>
              </a:spcBef>
              <a:spcAft>
                <a:spcPts val="0"/>
              </a:spcAft>
              <a:buSzPts val="2000"/>
              <a:buFont typeface="Calibri"/>
              <a:buChar char="•"/>
            </a:pPr>
            <a:r>
              <a:rPr lang="en-US" sz="2000">
                <a:solidFill>
                  <a:srgbClr val="343633"/>
                </a:solidFill>
                <a:highlight>
                  <a:srgbClr val="FFFFFF"/>
                </a:highlight>
              </a:rPr>
              <a:t>Death benefit equal to your creditable compensation at retirement, rounded to the next highest thousand and then doubled.</a:t>
            </a:r>
            <a:endParaRPr sz="2000"/>
          </a:p>
          <a:p>
            <a:pPr indent="-171450" lvl="0" marL="171450" rtl="0" algn="l">
              <a:lnSpc>
                <a:spcPct val="90000"/>
              </a:lnSpc>
              <a:spcBef>
                <a:spcPts val="400"/>
              </a:spcBef>
              <a:spcAft>
                <a:spcPts val="0"/>
              </a:spcAft>
              <a:buSzPts val="2000"/>
              <a:buFont typeface="Calibri"/>
              <a:buChar char="•"/>
            </a:pPr>
            <a:r>
              <a:rPr lang="en-US" sz="2000">
                <a:solidFill>
                  <a:srgbClr val="343633"/>
                </a:solidFill>
                <a:highlight>
                  <a:srgbClr val="FFFFFF"/>
                </a:highlight>
              </a:rPr>
              <a:t>Your coverage begins to reduce on January 1 following one calendar year after your employment ends. The reduction rate is 25% each January 1 until it reaches 25% of the total life insurance benefit value at retirement.</a:t>
            </a:r>
            <a:endParaRPr>
              <a:solidFill>
                <a:srgbClr val="000000"/>
              </a:solidFill>
            </a:endParaRPr>
          </a:p>
          <a:p>
            <a:pPr indent="0" lvl="0" marL="0" marR="0" rtl="0" algn="l">
              <a:lnSpc>
                <a:spcPct val="90000"/>
              </a:lnSpc>
              <a:spcBef>
                <a:spcPts val="400"/>
              </a:spcBef>
              <a:spcAft>
                <a:spcPts val="0"/>
              </a:spcAft>
              <a:buClr>
                <a:srgbClr val="000000"/>
              </a:buClr>
              <a:buSzPts val="2000"/>
              <a:buNone/>
            </a:pPr>
            <a:r>
              <a:t/>
            </a:r>
            <a:endParaRPr>
              <a:latin typeface="Calibri"/>
              <a:ea typeface="Calibri"/>
              <a:cs typeface="Calibri"/>
              <a:sym typeface="Calibri"/>
            </a:endParaRPr>
          </a:p>
        </p:txBody>
      </p:sp>
      <p:sp>
        <p:nvSpPr>
          <p:cNvPr id="296" name="Google Shape;296;p30"/>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p:txBody>
      </p:sp>
      <p:sp>
        <p:nvSpPr>
          <p:cNvPr id="297" name="Google Shape;297;p30"/>
          <p:cNvSpPr txBox="1"/>
          <p:nvPr/>
        </p:nvSpPr>
        <p:spPr>
          <a:xfrm>
            <a:off x="797326" y="303652"/>
            <a:ext cx="7354040" cy="584775"/>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RETIREE LIFE INSURANCE</a:t>
            </a:r>
            <a:endParaRPr b="0" i="0" sz="25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1"/>
          <p:cNvSpPr txBox="1"/>
          <p:nvPr>
            <p:ph idx="1" type="body"/>
          </p:nvPr>
        </p:nvSpPr>
        <p:spPr>
          <a:xfrm>
            <a:off x="490050" y="1210625"/>
            <a:ext cx="7886700" cy="4279800"/>
          </a:xfrm>
          <a:prstGeom prst="rect">
            <a:avLst/>
          </a:prstGeom>
          <a:noFill/>
          <a:ln>
            <a:noFill/>
          </a:ln>
        </p:spPr>
        <p:txBody>
          <a:bodyPr anchorCtr="0" anchor="t" bIns="45700" lIns="91425" spcFirstLastPara="1" rIns="91425" wrap="square" tIns="45700">
            <a:noAutofit/>
          </a:bodyPr>
          <a:lstStyle/>
          <a:p>
            <a:pPr indent="-158750" lvl="0" marL="171450" marR="0" rtl="0" algn="l">
              <a:lnSpc>
                <a:spcPct val="70000"/>
              </a:lnSpc>
              <a:spcBef>
                <a:spcPts val="0"/>
              </a:spcBef>
              <a:spcAft>
                <a:spcPts val="0"/>
              </a:spcAft>
              <a:buClr>
                <a:srgbClr val="000000"/>
              </a:buClr>
              <a:buSzPts val="1600"/>
              <a:buFont typeface="Arial"/>
              <a:buChar char="•"/>
            </a:pPr>
            <a:r>
              <a:rPr i="0" lang="en-US" sz="1600" u="none">
                <a:solidFill>
                  <a:srgbClr val="000000"/>
                </a:solidFill>
                <a:latin typeface="Calibri"/>
                <a:ea typeface="Calibri"/>
                <a:cs typeface="Calibri"/>
                <a:sym typeface="Calibri"/>
              </a:rPr>
              <a:t> You may defer your payable leave to the Virginia Deferred Compensation Plan (DCP) or the VCU Tax-deferred annuity (TDA)  if you are a participant when you retire.  If you do not defer leave payment</a:t>
            </a:r>
            <a:r>
              <a:rPr lang="en-US" sz="1600">
                <a:solidFill>
                  <a:srgbClr val="000000"/>
                </a:solidFill>
              </a:rPr>
              <a:t>, </a:t>
            </a:r>
            <a:r>
              <a:rPr lang="en-US" sz="1600">
                <a:solidFill>
                  <a:srgbClr val="000000"/>
                </a:solidFill>
                <a:latin typeface="Calibri"/>
                <a:ea typeface="Calibri"/>
                <a:cs typeface="Calibri"/>
                <a:sym typeface="Calibri"/>
              </a:rPr>
              <a:t>it is automatically issued in cash as a direct deposit.</a:t>
            </a:r>
            <a:endParaRPr sz="1600">
              <a:latin typeface="Calibri"/>
              <a:ea typeface="Calibri"/>
              <a:cs typeface="Calibri"/>
              <a:sym typeface="Calibri"/>
            </a:endParaRPr>
          </a:p>
          <a:p>
            <a:pPr indent="-171450" lvl="0" marL="171450" marR="0" rtl="0" algn="l">
              <a:lnSpc>
                <a:spcPct val="70000"/>
              </a:lnSpc>
              <a:spcBef>
                <a:spcPts val="200"/>
              </a:spcBef>
              <a:spcAft>
                <a:spcPts val="0"/>
              </a:spcAft>
              <a:buClr>
                <a:schemeClr val="dk1"/>
              </a:buClr>
              <a:buSzPts val="1000"/>
              <a:buFont typeface="Arial"/>
              <a:buNone/>
            </a:pPr>
            <a:r>
              <a:t/>
            </a:r>
            <a:endParaRPr i="0" sz="1600" u="none">
              <a:solidFill>
                <a:srgbClr val="000000"/>
              </a:solidFill>
              <a:latin typeface="Calibri"/>
              <a:ea typeface="Calibri"/>
              <a:cs typeface="Calibri"/>
              <a:sym typeface="Calibri"/>
            </a:endParaRPr>
          </a:p>
          <a:p>
            <a:pPr indent="-158750" lvl="0" marL="171450" marR="0" rtl="0" algn="l">
              <a:lnSpc>
                <a:spcPct val="70000"/>
              </a:lnSpc>
              <a:spcBef>
                <a:spcPts val="300"/>
              </a:spcBef>
              <a:spcAft>
                <a:spcPts val="0"/>
              </a:spcAft>
              <a:buClr>
                <a:srgbClr val="000000"/>
              </a:buClr>
              <a:buSzPts val="1600"/>
              <a:buFont typeface="Arial Narrow"/>
              <a:buChar char="•"/>
            </a:pPr>
            <a:r>
              <a:rPr i="0" lang="en-US" sz="1600" u="none">
                <a:solidFill>
                  <a:srgbClr val="000000"/>
                </a:solidFill>
                <a:latin typeface="Calibri"/>
                <a:ea typeface="Calibri"/>
                <a:cs typeface="Calibri"/>
                <a:sym typeface="Calibri"/>
              </a:rPr>
              <a:t>Unused accrued annual leave or university leave is payable up to the maximum allowed by policy (Faculty, University and Academic Professional, or Classified staff).  </a:t>
            </a:r>
            <a:endParaRPr sz="1600">
              <a:solidFill>
                <a:srgbClr val="000000"/>
              </a:solidFill>
            </a:endParaRPr>
          </a:p>
          <a:p>
            <a:pPr indent="0" lvl="0" marL="457200" marR="0" rtl="0" algn="l">
              <a:lnSpc>
                <a:spcPct val="70000"/>
              </a:lnSpc>
              <a:spcBef>
                <a:spcPts val="300"/>
              </a:spcBef>
              <a:spcAft>
                <a:spcPts val="0"/>
              </a:spcAft>
              <a:buSzPts val="1800"/>
              <a:buNone/>
            </a:pPr>
            <a:r>
              <a:rPr i="0" lang="en-US" sz="1600" u="none">
                <a:solidFill>
                  <a:srgbClr val="000000"/>
                </a:solidFill>
                <a:latin typeface="Calibri"/>
                <a:ea typeface="Calibri"/>
                <a:cs typeface="Calibri"/>
                <a:sym typeface="Calibri"/>
              </a:rPr>
              <a:t>	</a:t>
            </a:r>
            <a:endParaRPr sz="1600">
              <a:latin typeface="Calibri"/>
              <a:ea typeface="Calibri"/>
              <a:cs typeface="Calibri"/>
              <a:sym typeface="Calibri"/>
            </a:endParaRPr>
          </a:p>
          <a:p>
            <a:pPr indent="-158750" lvl="0" marL="171450" marR="0" rtl="0" algn="l">
              <a:lnSpc>
                <a:spcPct val="70000"/>
              </a:lnSpc>
              <a:spcBef>
                <a:spcPts val="300"/>
              </a:spcBef>
              <a:spcAft>
                <a:spcPts val="0"/>
              </a:spcAft>
              <a:buClr>
                <a:srgbClr val="000000"/>
              </a:buClr>
              <a:buSzPts val="1600"/>
              <a:buFont typeface="Arial Narrow"/>
              <a:buChar char="•"/>
            </a:pPr>
            <a:r>
              <a:rPr i="0" lang="en-US" sz="1600" u="none">
                <a:solidFill>
                  <a:srgbClr val="000000"/>
                </a:solidFill>
                <a:latin typeface="Calibri"/>
                <a:ea typeface="Calibri"/>
                <a:cs typeface="Calibri"/>
                <a:sym typeface="Calibri"/>
              </a:rPr>
              <a:t> For Faculty and Classified with VSDP leave balances:</a:t>
            </a:r>
            <a:endParaRPr sz="1600">
              <a:latin typeface="Calibri"/>
              <a:ea typeface="Calibri"/>
              <a:cs typeface="Calibri"/>
              <a:sym typeface="Calibri"/>
            </a:endParaRPr>
          </a:p>
          <a:p>
            <a:pPr indent="-171450" lvl="0" marL="171450" marR="0" rtl="0" algn="l">
              <a:lnSpc>
                <a:spcPct val="70000"/>
              </a:lnSpc>
              <a:spcBef>
                <a:spcPts val="300"/>
              </a:spcBef>
              <a:spcAft>
                <a:spcPts val="0"/>
              </a:spcAft>
              <a:buClr>
                <a:srgbClr val="000000"/>
              </a:buClr>
              <a:buSzPts val="1800"/>
              <a:buFont typeface="Arial"/>
              <a:buNone/>
            </a:pPr>
            <a:r>
              <a:rPr i="0" lang="en-US" sz="1600" u="none">
                <a:solidFill>
                  <a:srgbClr val="000000"/>
                </a:solidFill>
                <a:latin typeface="Calibri"/>
                <a:ea typeface="Calibri"/>
                <a:cs typeface="Calibri"/>
                <a:sym typeface="Calibri"/>
              </a:rPr>
              <a:t>	-There is no</a:t>
            </a:r>
            <a:r>
              <a:rPr i="1" lang="en-US" sz="1600" u="none">
                <a:solidFill>
                  <a:srgbClr val="000000"/>
                </a:solidFill>
                <a:latin typeface="Calibri"/>
                <a:ea typeface="Calibri"/>
                <a:cs typeface="Calibri"/>
                <a:sym typeface="Calibri"/>
              </a:rPr>
              <a:t> </a:t>
            </a:r>
            <a:r>
              <a:rPr i="0" lang="en-US" sz="1600" u="none">
                <a:solidFill>
                  <a:srgbClr val="000000"/>
                </a:solidFill>
                <a:latin typeface="Calibri"/>
                <a:ea typeface="Calibri"/>
                <a:cs typeface="Calibri"/>
                <a:sym typeface="Calibri"/>
              </a:rPr>
              <a:t>payment for Sick Leave or Personal and Family Leave.</a:t>
            </a:r>
            <a:endParaRPr sz="1600">
              <a:latin typeface="Calibri"/>
              <a:ea typeface="Calibri"/>
              <a:cs typeface="Calibri"/>
              <a:sym typeface="Calibri"/>
            </a:endParaRPr>
          </a:p>
          <a:p>
            <a:pPr indent="-171450" lvl="0" marL="171450" marR="0" rtl="0" algn="l">
              <a:lnSpc>
                <a:spcPct val="70000"/>
              </a:lnSpc>
              <a:spcBef>
                <a:spcPts val="300"/>
              </a:spcBef>
              <a:spcAft>
                <a:spcPts val="0"/>
              </a:spcAft>
              <a:buClr>
                <a:srgbClr val="000000"/>
              </a:buClr>
              <a:buSzPts val="1800"/>
              <a:buFont typeface="Arial"/>
              <a:buNone/>
            </a:pPr>
            <a:r>
              <a:rPr i="0" lang="en-US" sz="1600" u="none">
                <a:solidFill>
                  <a:srgbClr val="000000"/>
                </a:solidFill>
                <a:latin typeface="Calibri"/>
                <a:ea typeface="Calibri"/>
                <a:cs typeface="Calibri"/>
                <a:sym typeface="Calibri"/>
              </a:rPr>
              <a:t> </a:t>
            </a:r>
            <a:endParaRPr sz="1600">
              <a:latin typeface="Calibri"/>
              <a:ea typeface="Calibri"/>
              <a:cs typeface="Calibri"/>
              <a:sym typeface="Calibri"/>
            </a:endParaRPr>
          </a:p>
          <a:p>
            <a:pPr indent="-171450" lvl="0" marL="171450" marR="0" rtl="0" algn="l">
              <a:lnSpc>
                <a:spcPct val="70000"/>
              </a:lnSpc>
              <a:spcBef>
                <a:spcPts val="300"/>
              </a:spcBef>
              <a:spcAft>
                <a:spcPts val="0"/>
              </a:spcAft>
              <a:buClr>
                <a:srgbClr val="000000"/>
              </a:buClr>
              <a:buSzPts val="1600"/>
              <a:buFont typeface="Arial Narrow"/>
              <a:buChar char="•"/>
            </a:pPr>
            <a:r>
              <a:rPr i="0" lang="en-US" sz="1600" u="none">
                <a:solidFill>
                  <a:srgbClr val="000000"/>
                </a:solidFill>
                <a:latin typeface="Calibri"/>
                <a:ea typeface="Calibri"/>
                <a:cs typeface="Calibri"/>
                <a:sym typeface="Calibri"/>
              </a:rPr>
              <a:t>For retirees with Disability Credits:</a:t>
            </a:r>
            <a:endParaRPr sz="1600">
              <a:latin typeface="Calibri"/>
              <a:ea typeface="Calibri"/>
              <a:cs typeface="Calibri"/>
              <a:sym typeface="Calibri"/>
            </a:endParaRPr>
          </a:p>
          <a:p>
            <a:pPr indent="-171450" lvl="0" marL="171450" marR="0" rtl="0" algn="l">
              <a:lnSpc>
                <a:spcPct val="70000"/>
              </a:lnSpc>
              <a:spcBef>
                <a:spcPts val="300"/>
              </a:spcBef>
              <a:spcAft>
                <a:spcPts val="0"/>
              </a:spcAft>
              <a:buClr>
                <a:srgbClr val="000000"/>
              </a:buClr>
              <a:buSzPts val="1800"/>
              <a:buFont typeface="Arial"/>
              <a:buNone/>
            </a:pPr>
            <a:r>
              <a:rPr i="0" lang="en-US" sz="1600" u="none">
                <a:solidFill>
                  <a:srgbClr val="000000"/>
                </a:solidFill>
                <a:latin typeface="Calibri"/>
                <a:ea typeface="Calibri"/>
                <a:cs typeface="Calibri"/>
                <a:sym typeface="Calibri"/>
              </a:rPr>
              <a:t>	-You can convert disability credits to months of service (173 hours = 1 month of 	service).  Classified employees, and University and Academic Professionals who </a:t>
            </a:r>
            <a:r>
              <a:rPr i="1" lang="en-US" sz="1600" u="none">
                <a:solidFill>
                  <a:srgbClr val="000000"/>
                </a:solidFill>
                <a:latin typeface="Calibri"/>
                <a:ea typeface="Calibri"/>
                <a:cs typeface="Calibri"/>
                <a:sym typeface="Calibri"/>
              </a:rPr>
              <a:t>converted from Classified at VCU, </a:t>
            </a:r>
            <a:r>
              <a:rPr i="0" lang="en-US" sz="1600" u="none">
                <a:solidFill>
                  <a:srgbClr val="000000"/>
                </a:solidFill>
                <a:latin typeface="Calibri"/>
                <a:ea typeface="Calibri"/>
                <a:cs typeface="Calibri"/>
                <a:sym typeface="Calibri"/>
              </a:rPr>
              <a:t>can instead be paid for 25% of disability credits up to $5,000.</a:t>
            </a:r>
            <a:endParaRPr sz="1600">
              <a:latin typeface="Calibri"/>
              <a:ea typeface="Calibri"/>
              <a:cs typeface="Calibri"/>
              <a:sym typeface="Calibri"/>
            </a:endParaRPr>
          </a:p>
          <a:p>
            <a:pPr indent="-171450" lvl="0" marL="171450" marR="0" rtl="0" algn="l">
              <a:lnSpc>
                <a:spcPct val="70000"/>
              </a:lnSpc>
              <a:spcBef>
                <a:spcPts val="300"/>
              </a:spcBef>
              <a:spcAft>
                <a:spcPts val="0"/>
              </a:spcAft>
              <a:buClr>
                <a:schemeClr val="dk1"/>
              </a:buClr>
              <a:buSzPts val="1800"/>
              <a:buFont typeface="Arial"/>
              <a:buNone/>
            </a:pPr>
            <a:r>
              <a:t/>
            </a:r>
            <a:endParaRPr i="0" sz="1600" u="none">
              <a:solidFill>
                <a:srgbClr val="000000"/>
              </a:solidFill>
              <a:latin typeface="Calibri"/>
              <a:ea typeface="Calibri"/>
              <a:cs typeface="Calibri"/>
              <a:sym typeface="Calibri"/>
            </a:endParaRPr>
          </a:p>
          <a:p>
            <a:pPr indent="-158750" lvl="0" marL="171450" marR="0" rtl="0" algn="l">
              <a:lnSpc>
                <a:spcPct val="70000"/>
              </a:lnSpc>
              <a:spcBef>
                <a:spcPts val="300"/>
              </a:spcBef>
              <a:spcAft>
                <a:spcPts val="0"/>
              </a:spcAft>
              <a:buClr>
                <a:srgbClr val="000000"/>
              </a:buClr>
              <a:buSzPts val="1600"/>
              <a:buFont typeface="Arial Narrow"/>
              <a:buChar char="•"/>
            </a:pPr>
            <a:r>
              <a:rPr i="0" lang="en-US" sz="1600" u="none">
                <a:solidFill>
                  <a:srgbClr val="000000"/>
                </a:solidFill>
                <a:latin typeface="Calibri"/>
                <a:ea typeface="Calibri"/>
                <a:cs typeface="Calibri"/>
                <a:sym typeface="Calibri"/>
              </a:rPr>
              <a:t>For Traditional Sick Leave Plan (TSLP) balances:</a:t>
            </a:r>
            <a:endParaRPr sz="1600">
              <a:latin typeface="Calibri"/>
              <a:ea typeface="Calibri"/>
              <a:cs typeface="Calibri"/>
              <a:sym typeface="Calibri"/>
            </a:endParaRPr>
          </a:p>
          <a:p>
            <a:pPr indent="-171450" lvl="0" marL="171450" marR="0" rtl="0" algn="l">
              <a:lnSpc>
                <a:spcPct val="70000"/>
              </a:lnSpc>
              <a:spcBef>
                <a:spcPts val="300"/>
              </a:spcBef>
              <a:spcAft>
                <a:spcPts val="0"/>
              </a:spcAft>
              <a:buClr>
                <a:srgbClr val="000000"/>
              </a:buClr>
              <a:buSzPts val="1800"/>
              <a:buFont typeface="Arial"/>
              <a:buNone/>
            </a:pPr>
            <a:r>
              <a:rPr i="0" lang="en-US" sz="1600" u="none">
                <a:solidFill>
                  <a:srgbClr val="000000"/>
                </a:solidFill>
                <a:latin typeface="Calibri"/>
                <a:ea typeface="Calibri"/>
                <a:cs typeface="Calibri"/>
                <a:sym typeface="Calibri"/>
              </a:rPr>
              <a:t>	-Payout for Classified employees or University and Academic Professionals who </a:t>
            </a:r>
            <a:r>
              <a:rPr i="1" lang="en-US" sz="1600" u="none">
                <a:solidFill>
                  <a:srgbClr val="000000"/>
                </a:solidFill>
                <a:latin typeface="Calibri"/>
                <a:ea typeface="Calibri"/>
                <a:cs typeface="Calibri"/>
                <a:sym typeface="Calibri"/>
              </a:rPr>
              <a:t>converted from Classified at VCU</a:t>
            </a:r>
            <a:r>
              <a:rPr i="0" lang="en-US" sz="1600" u="none">
                <a:solidFill>
                  <a:srgbClr val="000000"/>
                </a:solidFill>
                <a:latin typeface="Calibri"/>
                <a:ea typeface="Calibri"/>
                <a:cs typeface="Calibri"/>
                <a:sym typeface="Calibri"/>
              </a:rPr>
              <a:t>:  Payout is 25% of your traditional sick leave balance up to $5,000. </a:t>
            </a:r>
            <a:endParaRPr sz="1600">
              <a:latin typeface="Calibri"/>
              <a:ea typeface="Calibri"/>
              <a:cs typeface="Calibri"/>
              <a:sym typeface="Calibri"/>
            </a:endParaRPr>
          </a:p>
          <a:p>
            <a:pPr indent="-171450" lvl="0" marL="171450" marR="0" rtl="0" algn="l">
              <a:lnSpc>
                <a:spcPct val="70000"/>
              </a:lnSpc>
              <a:spcBef>
                <a:spcPts val="300"/>
              </a:spcBef>
              <a:spcAft>
                <a:spcPts val="0"/>
              </a:spcAft>
              <a:buClr>
                <a:srgbClr val="000000"/>
              </a:buClr>
              <a:buSzPts val="1800"/>
              <a:buFont typeface="Arial"/>
              <a:buNone/>
            </a:pPr>
            <a:r>
              <a:rPr i="0" lang="en-US" sz="1600" u="none">
                <a:solidFill>
                  <a:srgbClr val="000000"/>
                </a:solidFill>
                <a:latin typeface="Calibri"/>
                <a:ea typeface="Calibri"/>
                <a:cs typeface="Calibri"/>
                <a:sym typeface="Calibri"/>
              </a:rPr>
              <a:t>	-Payable balance can be used to purchase VRS service credit.</a:t>
            </a:r>
            <a:endParaRPr sz="1600">
              <a:latin typeface="Calibri"/>
              <a:ea typeface="Calibri"/>
              <a:cs typeface="Calibri"/>
              <a:sym typeface="Calibri"/>
            </a:endParaRPr>
          </a:p>
          <a:p>
            <a:pPr indent="-171450" lvl="0" marL="171450" marR="0" rtl="0" algn="l">
              <a:lnSpc>
                <a:spcPct val="70000"/>
              </a:lnSpc>
              <a:spcBef>
                <a:spcPts val="300"/>
              </a:spcBef>
              <a:spcAft>
                <a:spcPts val="0"/>
              </a:spcAft>
              <a:buClr>
                <a:srgbClr val="000000"/>
              </a:buClr>
              <a:buSzPts val="1800"/>
              <a:buFont typeface="Arial"/>
              <a:buNone/>
            </a:pPr>
            <a:r>
              <a:rPr i="0" lang="en-US" sz="1600" u="none">
                <a:solidFill>
                  <a:srgbClr val="000000"/>
                </a:solidFill>
                <a:latin typeface="Calibri"/>
                <a:ea typeface="Calibri"/>
                <a:cs typeface="Calibri"/>
                <a:sym typeface="Calibri"/>
              </a:rPr>
              <a:t>	-Faculty and University and Academic Professionals who converted from Faculty:  no payout for traditional sick leave</a:t>
            </a:r>
            <a:r>
              <a:rPr i="0" lang="en-US" sz="1400" u="none">
                <a:solidFill>
                  <a:srgbClr val="000000"/>
                </a:solidFill>
                <a:latin typeface="Calibri"/>
                <a:ea typeface="Calibri"/>
                <a:cs typeface="Calibri"/>
                <a:sym typeface="Calibri"/>
              </a:rPr>
              <a:t>.</a:t>
            </a:r>
            <a:endParaRPr sz="1400">
              <a:latin typeface="Calibri"/>
              <a:ea typeface="Calibri"/>
              <a:cs typeface="Calibri"/>
              <a:sym typeface="Calibri"/>
            </a:endParaRPr>
          </a:p>
          <a:p>
            <a:pPr indent="-57150" lvl="0" marL="171450" marR="0" rtl="0" algn="l">
              <a:lnSpc>
                <a:spcPct val="90000"/>
              </a:lnSpc>
              <a:spcBef>
                <a:spcPts val="750"/>
              </a:spcBef>
              <a:spcAft>
                <a:spcPts val="0"/>
              </a:spcAft>
              <a:buClr>
                <a:schemeClr val="dk1"/>
              </a:buClr>
              <a:buSzPts val="1800"/>
              <a:buFont typeface="Arial"/>
              <a:buNone/>
            </a:pPr>
            <a:r>
              <a:t/>
            </a:r>
            <a:endParaRPr b="0" i="0" sz="1800" u="none">
              <a:solidFill>
                <a:srgbClr val="000000"/>
              </a:solidFill>
              <a:latin typeface="Arial Narrow"/>
              <a:ea typeface="Arial Narrow"/>
              <a:cs typeface="Arial Narrow"/>
              <a:sym typeface="Arial Narrow"/>
            </a:endParaRPr>
          </a:p>
        </p:txBody>
      </p:sp>
      <p:sp>
        <p:nvSpPr>
          <p:cNvPr id="304" name="Google Shape;304;p31"/>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05" name="Google Shape;305;p31"/>
          <p:cNvSpPr txBox="1"/>
          <p:nvPr/>
        </p:nvSpPr>
        <p:spPr>
          <a:xfrm>
            <a:off x="894980" y="319344"/>
            <a:ext cx="7354040" cy="584775"/>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LEAVE PAYMENTS</a:t>
            </a:r>
            <a:endParaRPr b="0" i="0" sz="25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171450" lvl="0" marL="171450" marR="0" rtl="0" algn="ctr">
              <a:lnSpc>
                <a:spcPct val="90000"/>
              </a:lnSpc>
              <a:spcBef>
                <a:spcPts val="600"/>
              </a:spcBef>
              <a:spcAft>
                <a:spcPts val="0"/>
              </a:spcAft>
              <a:buClr>
                <a:srgbClr val="000000"/>
              </a:buClr>
              <a:buSzPts val="2100"/>
              <a:buFont typeface="Arial"/>
              <a:buNone/>
            </a:pPr>
            <a:r>
              <a:rPr b="1" i="0" lang="en-US" sz="2400" u="none">
                <a:solidFill>
                  <a:srgbClr val="000000"/>
                </a:solidFill>
                <a:latin typeface="Calibri"/>
                <a:ea typeface="Calibri"/>
                <a:cs typeface="Calibri"/>
                <a:sym typeface="Calibri"/>
              </a:rPr>
              <a:t>VRS Plan 1 &amp; 2</a:t>
            </a:r>
            <a:r>
              <a:rPr b="1" lang="en-US" sz="2400">
                <a:solidFill>
                  <a:srgbClr val="000000"/>
                </a:solidFill>
                <a:latin typeface="Calibri"/>
                <a:ea typeface="Calibri"/>
                <a:cs typeface="Calibri"/>
                <a:sym typeface="Calibri"/>
              </a:rPr>
              <a:t>, </a:t>
            </a:r>
            <a:r>
              <a:rPr b="1" i="0" lang="en-US" sz="2400" u="none">
                <a:solidFill>
                  <a:srgbClr val="000000"/>
                </a:solidFill>
                <a:latin typeface="Calibri"/>
                <a:ea typeface="Calibri"/>
                <a:cs typeface="Calibri"/>
                <a:sym typeface="Calibri"/>
              </a:rPr>
              <a:t>VaLORS, and Hybrid </a:t>
            </a:r>
            <a:r>
              <a:rPr b="1" lang="en-US" sz="2400">
                <a:solidFill>
                  <a:srgbClr val="000000"/>
                </a:solidFill>
                <a:latin typeface="Calibri"/>
                <a:ea typeface="Calibri"/>
                <a:cs typeface="Calibri"/>
                <a:sym typeface="Calibri"/>
              </a:rPr>
              <a:t>(Defined Benefit)</a:t>
            </a:r>
            <a:endParaRPr/>
          </a:p>
          <a:p>
            <a:pPr indent="-171450" lvl="0" marL="171450" marR="0" rtl="0" algn="ctr">
              <a:lnSpc>
                <a:spcPct val="90000"/>
              </a:lnSpc>
              <a:spcBef>
                <a:spcPts val="600"/>
              </a:spcBef>
              <a:spcAft>
                <a:spcPts val="0"/>
              </a:spcAft>
              <a:buClr>
                <a:srgbClr val="000000"/>
              </a:buClr>
              <a:buSzPts val="2100"/>
              <a:buFont typeface="Arial"/>
              <a:buNone/>
            </a:pPr>
            <a:r>
              <a:t/>
            </a:r>
            <a:endParaRPr>
              <a:latin typeface="Calibri"/>
              <a:ea typeface="Calibri"/>
              <a:cs typeface="Calibri"/>
              <a:sym typeface="Calibri"/>
            </a:endParaRPr>
          </a:p>
          <a:p>
            <a:pPr indent="-171450" lvl="0" marL="171450" marR="0" rtl="0" algn="l">
              <a:lnSpc>
                <a:spcPct val="90000"/>
              </a:lnSpc>
              <a:spcBef>
                <a:spcPts val="200"/>
              </a:spcBef>
              <a:spcAft>
                <a:spcPts val="0"/>
              </a:spcAft>
              <a:buClr>
                <a:schemeClr val="dk1"/>
              </a:buClr>
              <a:buSzPts val="1000"/>
              <a:buFont typeface="Arial"/>
              <a:buNone/>
            </a:pPr>
            <a:r>
              <a:t/>
            </a:r>
            <a:endParaRPr b="0" i="0" sz="1000" u="none">
              <a:solidFill>
                <a:srgbClr val="000000"/>
              </a:solidFill>
              <a:latin typeface="Calibri"/>
              <a:ea typeface="Calibri"/>
              <a:cs typeface="Calibri"/>
              <a:sym typeface="Calibri"/>
            </a:endParaRPr>
          </a:p>
          <a:p>
            <a:pPr indent="-171450" lvl="0" marL="171450" marR="0" rtl="0" algn="l">
              <a:lnSpc>
                <a:spcPct val="90000"/>
              </a:lnSpc>
              <a:spcBef>
                <a:spcPts val="600"/>
              </a:spcBef>
              <a:spcAft>
                <a:spcPts val="0"/>
              </a:spcAft>
              <a:buClr>
                <a:srgbClr val="000000"/>
              </a:buClr>
              <a:buSzPts val="2100"/>
              <a:buFont typeface="Arial"/>
              <a:buChar char="•"/>
            </a:pPr>
            <a:r>
              <a:rPr b="0" i="0" lang="en-US" sz="2100" u="none">
                <a:solidFill>
                  <a:srgbClr val="000000"/>
                </a:solidFill>
                <a:latin typeface="Calibri"/>
                <a:ea typeface="Calibri"/>
                <a:cs typeface="Calibri"/>
                <a:sym typeface="Calibri"/>
              </a:rPr>
              <a:t>A guaranteed lifetime monthly retirement benefit</a:t>
            </a:r>
            <a:endParaRPr>
              <a:latin typeface="Calibri"/>
              <a:ea typeface="Calibri"/>
              <a:cs typeface="Calibri"/>
              <a:sym typeface="Calibri"/>
            </a:endParaRPr>
          </a:p>
          <a:p>
            <a:pPr indent="-171450" lvl="0" marL="171450" marR="0" rtl="0" algn="l">
              <a:lnSpc>
                <a:spcPct val="90000"/>
              </a:lnSpc>
              <a:spcBef>
                <a:spcPts val="600"/>
              </a:spcBef>
              <a:spcAft>
                <a:spcPts val="0"/>
              </a:spcAft>
              <a:buClr>
                <a:srgbClr val="000000"/>
              </a:buClr>
              <a:buSzPts val="2100"/>
              <a:buFont typeface="Arial"/>
              <a:buChar char="•"/>
            </a:pPr>
            <a:r>
              <a:rPr b="0" i="0" lang="en-US" sz="2100" u="none">
                <a:solidFill>
                  <a:srgbClr val="000000"/>
                </a:solidFill>
                <a:latin typeface="Calibri"/>
                <a:ea typeface="Calibri"/>
                <a:cs typeface="Calibri"/>
                <a:sym typeface="Calibri"/>
              </a:rPr>
              <a:t>Based on a formula</a:t>
            </a:r>
            <a:endParaRPr>
              <a:latin typeface="Calibri"/>
              <a:ea typeface="Calibri"/>
              <a:cs typeface="Calibri"/>
              <a:sym typeface="Calibri"/>
            </a:endParaRPr>
          </a:p>
          <a:p>
            <a:pPr indent="-171450" lvl="0" marL="171450" marR="0" rtl="0" algn="l">
              <a:lnSpc>
                <a:spcPct val="90000"/>
              </a:lnSpc>
              <a:spcBef>
                <a:spcPts val="600"/>
              </a:spcBef>
              <a:spcAft>
                <a:spcPts val="0"/>
              </a:spcAft>
              <a:buClr>
                <a:srgbClr val="000000"/>
              </a:buClr>
              <a:buSzPts val="2100"/>
              <a:buFont typeface="Arial"/>
              <a:buChar char="•"/>
            </a:pPr>
            <a:r>
              <a:rPr b="0" i="1" lang="en-US" sz="2100" u="none">
                <a:solidFill>
                  <a:srgbClr val="000000"/>
                </a:solidFill>
                <a:latin typeface="Calibri"/>
                <a:ea typeface="Calibri"/>
                <a:cs typeface="Calibri"/>
                <a:sym typeface="Calibri"/>
              </a:rPr>
              <a:t>Not</a:t>
            </a:r>
            <a:r>
              <a:rPr b="0" i="0" lang="en-US" sz="2100" u="none">
                <a:solidFill>
                  <a:srgbClr val="000000"/>
                </a:solidFill>
                <a:latin typeface="Calibri"/>
                <a:ea typeface="Calibri"/>
                <a:cs typeface="Calibri"/>
                <a:sym typeface="Calibri"/>
              </a:rPr>
              <a:t> based on contributions</a:t>
            </a:r>
            <a:endParaRPr>
              <a:latin typeface="Calibri"/>
              <a:ea typeface="Calibri"/>
              <a:cs typeface="Calibri"/>
              <a:sym typeface="Calibri"/>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Narrow"/>
              <a:ea typeface="Arial Narrow"/>
              <a:cs typeface="Arial Narrow"/>
              <a:sym typeface="Arial Narrow"/>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Calibri"/>
              <a:ea typeface="Calibri"/>
              <a:cs typeface="Calibri"/>
              <a:sym typeface="Calibri"/>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p:txBody>
      </p:sp>
      <p:sp>
        <p:nvSpPr>
          <p:cNvPr id="106" name="Google Shape;106;p3"/>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7" name="Google Shape;107;p3"/>
          <p:cNvSpPr txBox="1"/>
          <p:nvPr/>
        </p:nvSpPr>
        <p:spPr>
          <a:xfrm>
            <a:off x="987641" y="858769"/>
            <a:ext cx="7168718" cy="584775"/>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ABOUT THE DEFINED BENEFIT PLAN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2"/>
          <p:cNvSpPr txBox="1"/>
          <p:nvPr>
            <p:ph idx="1" type="body"/>
          </p:nvPr>
        </p:nvSpPr>
        <p:spPr>
          <a:xfrm>
            <a:off x="628650" y="1225550"/>
            <a:ext cx="7886700" cy="4951412"/>
          </a:xfrm>
          <a:prstGeom prst="rect">
            <a:avLst/>
          </a:prstGeom>
          <a:noFill/>
          <a:ln>
            <a:noFill/>
          </a:ln>
        </p:spPr>
        <p:txBody>
          <a:bodyPr anchorCtr="0" anchor="t" bIns="45700" lIns="91425" spcFirstLastPara="1" rIns="91425" wrap="square" tIns="45700">
            <a:noAutofit/>
          </a:bodyPr>
          <a:lstStyle/>
          <a:p>
            <a:pPr indent="-114300" lvl="0" marL="196850" marR="0" rtl="0" algn="l">
              <a:lnSpc>
                <a:spcPct val="90000"/>
              </a:lnSpc>
              <a:spcBef>
                <a:spcPts val="0"/>
              </a:spcBef>
              <a:spcAft>
                <a:spcPts val="0"/>
              </a:spcAft>
              <a:buClr>
                <a:srgbClr val="000000"/>
              </a:buClr>
              <a:buSzPts val="1800"/>
              <a:buFont typeface="Arial"/>
              <a:buChar char="•"/>
            </a:pPr>
            <a:r>
              <a:rPr b="0" i="0" lang="en-US" sz="1600" u="none">
                <a:solidFill>
                  <a:srgbClr val="000000"/>
                </a:solidFill>
                <a:latin typeface="Calibri"/>
                <a:ea typeface="Calibri"/>
                <a:cs typeface="Calibri"/>
                <a:sym typeface="Calibri"/>
              </a:rPr>
              <a:t>Must have a break in Commonwealth of Virginia employment of at least </a:t>
            </a:r>
            <a:r>
              <a:rPr b="0" i="1" lang="en-US" sz="1600" u="none">
                <a:solidFill>
                  <a:srgbClr val="000000"/>
                </a:solidFill>
                <a:latin typeface="Calibri"/>
                <a:ea typeface="Calibri"/>
                <a:cs typeface="Calibri"/>
                <a:sym typeface="Calibri"/>
              </a:rPr>
              <a:t>one full calendar month </a:t>
            </a:r>
            <a:r>
              <a:rPr b="0" i="0" lang="en-US" sz="1600" u="none">
                <a:solidFill>
                  <a:srgbClr val="000000"/>
                </a:solidFill>
                <a:latin typeface="Calibri"/>
                <a:ea typeface="Calibri"/>
                <a:cs typeface="Calibri"/>
                <a:sym typeface="Calibri"/>
              </a:rPr>
              <a:t>(between time of retirement and new employment in a non-covered position) during a </a:t>
            </a:r>
            <a:r>
              <a:rPr b="0" i="1" lang="en-US" sz="1600" u="none">
                <a:solidFill>
                  <a:srgbClr val="000000"/>
                </a:solidFill>
                <a:latin typeface="Calibri"/>
                <a:ea typeface="Calibri"/>
                <a:cs typeface="Calibri"/>
                <a:sym typeface="Calibri"/>
              </a:rPr>
              <a:t>period in which you would have normally worked in the position from which you retired</a:t>
            </a:r>
            <a:r>
              <a:rPr b="0" i="0" lang="en-US" sz="1600" u="none">
                <a:solidFill>
                  <a:srgbClr val="000000"/>
                </a:solidFill>
                <a:latin typeface="Calibri"/>
                <a:ea typeface="Calibri"/>
                <a:cs typeface="Calibri"/>
                <a:sym typeface="Calibri"/>
              </a:rPr>
              <a:t> before returning to non-covered employment with any other state agency of the Commonwealth.</a:t>
            </a:r>
            <a:endParaRPr sz="1600">
              <a:latin typeface="Calibri"/>
              <a:ea typeface="Calibri"/>
              <a:cs typeface="Calibri"/>
              <a:sym typeface="Calibri"/>
            </a:endParaRPr>
          </a:p>
          <a:p>
            <a:pPr indent="88900" lvl="0" marL="196850" marR="0" rtl="0" algn="l">
              <a:lnSpc>
                <a:spcPct val="90000"/>
              </a:lnSpc>
              <a:spcBef>
                <a:spcPts val="0"/>
              </a:spcBef>
              <a:spcAft>
                <a:spcPts val="0"/>
              </a:spcAft>
              <a:buClr>
                <a:srgbClr val="000000"/>
              </a:buClr>
              <a:buSzPts val="1800"/>
              <a:buFont typeface="Arial"/>
              <a:buNone/>
            </a:pPr>
            <a:r>
              <a:t/>
            </a:r>
            <a:endParaRPr b="0" i="1" sz="1600" u="none">
              <a:solidFill>
                <a:srgbClr val="000000"/>
              </a:solidFill>
              <a:latin typeface="Calibri"/>
              <a:ea typeface="Calibri"/>
              <a:cs typeface="Calibri"/>
              <a:sym typeface="Calibri"/>
            </a:endParaRPr>
          </a:p>
          <a:p>
            <a:pPr indent="-114300" lvl="0" marL="196850" marR="0" rtl="0" algn="l">
              <a:lnSpc>
                <a:spcPct val="90000"/>
              </a:lnSpc>
              <a:spcBef>
                <a:spcPts val="0"/>
              </a:spcBef>
              <a:spcAft>
                <a:spcPts val="0"/>
              </a:spcAft>
              <a:buClr>
                <a:srgbClr val="000000"/>
              </a:buClr>
              <a:buSzPts val="1800"/>
              <a:buFont typeface="Arial Narrow"/>
              <a:buChar char="•"/>
            </a:pPr>
            <a:r>
              <a:rPr b="0" i="0" lang="en-US" sz="1600" u="none">
                <a:solidFill>
                  <a:srgbClr val="000000"/>
                </a:solidFill>
                <a:latin typeface="Calibri"/>
                <a:ea typeface="Calibri"/>
                <a:cs typeface="Calibri"/>
                <a:sym typeface="Calibri"/>
              </a:rPr>
              <a:t>Must have a break in VCU employment of </a:t>
            </a:r>
            <a:r>
              <a:rPr b="0" i="1" lang="en-US" sz="1600" u="none">
                <a:solidFill>
                  <a:srgbClr val="000000"/>
                </a:solidFill>
                <a:latin typeface="Calibri"/>
                <a:ea typeface="Calibri"/>
                <a:cs typeface="Calibri"/>
                <a:sym typeface="Calibri"/>
              </a:rPr>
              <a:t>at least 26 weeks</a:t>
            </a:r>
            <a:r>
              <a:rPr b="0" i="0" lang="en-US" sz="1600" u="none">
                <a:solidFill>
                  <a:srgbClr val="000000"/>
                </a:solidFill>
                <a:latin typeface="Calibri"/>
                <a:ea typeface="Calibri"/>
                <a:cs typeface="Calibri"/>
                <a:sym typeface="Calibri"/>
              </a:rPr>
              <a:t> between the time of retirement and re-employment in a non-covered position at VCU.</a:t>
            </a:r>
            <a:endParaRPr sz="1600">
              <a:latin typeface="Calibri"/>
              <a:ea typeface="Calibri"/>
              <a:cs typeface="Calibri"/>
              <a:sym typeface="Calibri"/>
            </a:endParaRPr>
          </a:p>
          <a:p>
            <a:pPr indent="88900" lvl="0" marL="196850" marR="0" rtl="0" algn="l">
              <a:lnSpc>
                <a:spcPct val="90000"/>
              </a:lnSpc>
              <a:spcBef>
                <a:spcPts val="0"/>
              </a:spcBef>
              <a:spcAft>
                <a:spcPts val="0"/>
              </a:spcAft>
              <a:buClr>
                <a:srgbClr val="000000"/>
              </a:buClr>
              <a:buSzPts val="1800"/>
              <a:buFont typeface="Arial Narrow"/>
              <a:buNone/>
            </a:pPr>
            <a:r>
              <a:t/>
            </a:r>
            <a:endParaRPr b="0" i="0" sz="1600" u="none">
              <a:solidFill>
                <a:srgbClr val="000000"/>
              </a:solidFill>
              <a:latin typeface="Calibri"/>
              <a:ea typeface="Calibri"/>
              <a:cs typeface="Calibri"/>
              <a:sym typeface="Calibri"/>
            </a:endParaRPr>
          </a:p>
          <a:p>
            <a:pPr indent="-114300" lvl="0" marL="196850" marR="0" rtl="0" algn="l">
              <a:lnSpc>
                <a:spcPct val="90000"/>
              </a:lnSpc>
              <a:spcBef>
                <a:spcPts val="400"/>
              </a:spcBef>
              <a:spcAft>
                <a:spcPts val="0"/>
              </a:spcAft>
              <a:buClr>
                <a:srgbClr val="000000"/>
              </a:buClr>
              <a:buSzPts val="1800"/>
              <a:buFont typeface="Arial"/>
              <a:buChar char="•"/>
            </a:pPr>
            <a:r>
              <a:rPr b="0" i="0" lang="en-US" sz="1600" u="none">
                <a:solidFill>
                  <a:srgbClr val="000000"/>
                </a:solidFill>
                <a:latin typeface="Calibri"/>
                <a:ea typeface="Calibri"/>
                <a:cs typeface="Calibri"/>
                <a:sym typeface="Calibri"/>
              </a:rPr>
              <a:t>Must </a:t>
            </a:r>
            <a:r>
              <a:rPr b="0" i="1" lang="en-US" sz="1600" u="none">
                <a:solidFill>
                  <a:srgbClr val="000000"/>
                </a:solidFill>
                <a:latin typeface="Calibri"/>
                <a:ea typeface="Calibri"/>
                <a:cs typeface="Calibri"/>
                <a:sym typeface="Calibri"/>
              </a:rPr>
              <a:t>not</a:t>
            </a:r>
            <a:r>
              <a:rPr b="0" i="0" lang="en-US" sz="1600" u="none">
                <a:solidFill>
                  <a:srgbClr val="000000"/>
                </a:solidFill>
                <a:latin typeface="Calibri"/>
                <a:ea typeface="Calibri"/>
                <a:cs typeface="Calibri"/>
                <a:sym typeface="Calibri"/>
              </a:rPr>
              <a:t> have a pre-arranged agreement to return to any Commonwealth of Virginia employment; and </a:t>
            </a:r>
            <a:endParaRPr b="0" i="0" sz="1600" u="none">
              <a:solidFill>
                <a:srgbClr val="000000"/>
              </a:solidFill>
              <a:latin typeface="Calibri"/>
              <a:ea typeface="Calibri"/>
              <a:cs typeface="Calibri"/>
              <a:sym typeface="Calibri"/>
            </a:endParaRPr>
          </a:p>
          <a:p>
            <a:pPr indent="25400" lvl="0" marL="171450" marR="0" rtl="0" algn="l">
              <a:lnSpc>
                <a:spcPct val="90000"/>
              </a:lnSpc>
              <a:spcBef>
                <a:spcPts val="400"/>
              </a:spcBef>
              <a:spcAft>
                <a:spcPts val="0"/>
              </a:spcAft>
              <a:buClr>
                <a:schemeClr val="dk1"/>
              </a:buClr>
              <a:buSzPts val="1800"/>
              <a:buFont typeface="Arial"/>
              <a:buNone/>
            </a:pPr>
            <a:r>
              <a:t/>
            </a:r>
            <a:endParaRPr b="0" i="0" sz="1600" u="none">
              <a:solidFill>
                <a:srgbClr val="000000"/>
              </a:solidFill>
              <a:latin typeface="Calibri"/>
              <a:ea typeface="Calibri"/>
              <a:cs typeface="Calibri"/>
              <a:sym typeface="Calibri"/>
            </a:endParaRPr>
          </a:p>
          <a:p>
            <a:pPr indent="-114300" lvl="0" marL="196850" marR="0" rtl="0" algn="l">
              <a:lnSpc>
                <a:spcPct val="90000"/>
              </a:lnSpc>
              <a:spcBef>
                <a:spcPts val="400"/>
              </a:spcBef>
              <a:spcAft>
                <a:spcPts val="0"/>
              </a:spcAft>
              <a:buClr>
                <a:srgbClr val="000000"/>
              </a:buClr>
              <a:buSzPts val="1800"/>
              <a:buFont typeface="Arial"/>
              <a:buChar char="•"/>
            </a:pPr>
            <a:r>
              <a:rPr b="0" i="0" lang="en-US" sz="1600" u="none">
                <a:solidFill>
                  <a:srgbClr val="000000"/>
                </a:solidFill>
                <a:latin typeface="Calibri"/>
                <a:ea typeface="Calibri"/>
                <a:cs typeface="Calibri"/>
                <a:sym typeface="Calibri"/>
              </a:rPr>
              <a:t>Must </a:t>
            </a:r>
            <a:r>
              <a:rPr b="0" i="1" lang="en-US" sz="1600" u="none">
                <a:solidFill>
                  <a:srgbClr val="000000"/>
                </a:solidFill>
                <a:latin typeface="Calibri"/>
                <a:ea typeface="Calibri"/>
                <a:cs typeface="Calibri"/>
                <a:sym typeface="Calibri"/>
              </a:rPr>
              <a:t>not</a:t>
            </a:r>
            <a:r>
              <a:rPr b="0" i="0" lang="en-US" sz="1600" u="none">
                <a:solidFill>
                  <a:srgbClr val="000000"/>
                </a:solidFill>
                <a:latin typeface="Calibri"/>
                <a:ea typeface="Calibri"/>
                <a:cs typeface="Calibri"/>
                <a:sym typeface="Calibri"/>
              </a:rPr>
              <a:t> be hired to perform the identical job duties of the position from which you retired.</a:t>
            </a:r>
            <a:endParaRPr sz="1600">
              <a:latin typeface="Calibri"/>
              <a:ea typeface="Calibri"/>
              <a:cs typeface="Calibri"/>
              <a:sym typeface="Calibri"/>
            </a:endParaRPr>
          </a:p>
          <a:p>
            <a:pPr indent="25400" lvl="0" marL="171450" marR="0" rtl="0" algn="l">
              <a:lnSpc>
                <a:spcPct val="90000"/>
              </a:lnSpc>
              <a:spcBef>
                <a:spcPts val="400"/>
              </a:spcBef>
              <a:spcAft>
                <a:spcPts val="0"/>
              </a:spcAft>
              <a:buClr>
                <a:srgbClr val="000000"/>
              </a:buClr>
              <a:buSzPts val="1800"/>
              <a:buFont typeface="Arial"/>
              <a:buNone/>
            </a:pPr>
            <a:r>
              <a:rPr b="0" i="0" lang="en-US" sz="1600" u="none">
                <a:solidFill>
                  <a:srgbClr val="000000"/>
                </a:solidFill>
                <a:latin typeface="Calibri"/>
                <a:ea typeface="Calibri"/>
                <a:cs typeface="Calibri"/>
                <a:sym typeface="Calibri"/>
              </a:rPr>
              <a:t> </a:t>
            </a:r>
            <a:endParaRPr b="0" i="0" sz="600" u="none">
              <a:solidFill>
                <a:srgbClr val="000000"/>
              </a:solidFill>
              <a:latin typeface="Calibri"/>
              <a:ea typeface="Calibri"/>
              <a:cs typeface="Calibri"/>
              <a:sym typeface="Calibri"/>
            </a:endParaRPr>
          </a:p>
          <a:p>
            <a:pPr indent="-101600" lvl="0" marL="196850" marR="0" rtl="0" algn="l">
              <a:lnSpc>
                <a:spcPct val="90000"/>
              </a:lnSpc>
              <a:spcBef>
                <a:spcPts val="400"/>
              </a:spcBef>
              <a:spcAft>
                <a:spcPts val="0"/>
              </a:spcAft>
              <a:buClr>
                <a:srgbClr val="000000"/>
              </a:buClr>
              <a:buSzPts val="1600"/>
              <a:buFont typeface="Arial"/>
              <a:buChar char="•"/>
            </a:pPr>
            <a:r>
              <a:rPr b="0" i="0" lang="en-US" sz="1600" u="none">
                <a:solidFill>
                  <a:srgbClr val="000000"/>
                </a:solidFill>
                <a:latin typeface="Calibri"/>
                <a:ea typeface="Calibri"/>
                <a:cs typeface="Calibri"/>
                <a:sym typeface="Calibri"/>
              </a:rPr>
              <a:t>Any re-employment agreement must be for a limited term (can only be hired into an hourly or adjunct position unless you stop retirement benefit).  VCU re-employment requires VP approval.</a:t>
            </a:r>
            <a:endParaRPr sz="1600">
              <a:latin typeface="Calibri"/>
              <a:ea typeface="Calibri"/>
              <a:cs typeface="Calibri"/>
              <a:sym typeface="Calibri"/>
            </a:endParaRPr>
          </a:p>
          <a:p>
            <a:pPr indent="-57150" lvl="0" marL="171450" marR="0" rtl="0" algn="l">
              <a:lnSpc>
                <a:spcPct val="90000"/>
              </a:lnSpc>
              <a:spcBef>
                <a:spcPts val="750"/>
              </a:spcBef>
              <a:spcAft>
                <a:spcPts val="0"/>
              </a:spcAft>
              <a:buClr>
                <a:schemeClr val="dk1"/>
              </a:buClr>
              <a:buSzPts val="1800"/>
              <a:buFont typeface="Arial"/>
              <a:buNone/>
            </a:pPr>
            <a:r>
              <a:t/>
            </a:r>
            <a:endParaRPr b="0" i="0" sz="1800" u="none">
              <a:solidFill>
                <a:srgbClr val="000000"/>
              </a:solidFill>
              <a:latin typeface="Arial Narrow"/>
              <a:ea typeface="Arial Narrow"/>
              <a:cs typeface="Arial Narrow"/>
              <a:sym typeface="Arial Narrow"/>
            </a:endParaRPr>
          </a:p>
        </p:txBody>
      </p:sp>
      <p:sp>
        <p:nvSpPr>
          <p:cNvPr id="311" name="Google Shape;311;p32"/>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12" name="Google Shape;312;p32"/>
          <p:cNvSpPr txBox="1"/>
          <p:nvPr/>
        </p:nvSpPr>
        <p:spPr>
          <a:xfrm>
            <a:off x="894980" y="461387"/>
            <a:ext cx="7354040" cy="584775"/>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REEMPLOYMENT OF RETIREES	</a:t>
            </a:r>
            <a:endParaRPr b="0" i="0" sz="25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8"/>
          <p:cNvSpPr txBox="1"/>
          <p:nvPr>
            <p:ph idx="1" type="body"/>
          </p:nvPr>
        </p:nvSpPr>
        <p:spPr>
          <a:xfrm>
            <a:off x="457200" y="1344612"/>
            <a:ext cx="8229600" cy="4168775"/>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00"/>
              </a:spcBef>
              <a:spcAft>
                <a:spcPts val="0"/>
              </a:spcAft>
              <a:buClr>
                <a:srgbClr val="000000"/>
              </a:buClr>
              <a:buSzPts val="200"/>
              <a:buFont typeface="Arial"/>
              <a:buChar char="•"/>
            </a:pPr>
            <a:r>
              <a:rPr b="0" i="0" lang="en-US" sz="2400" u="none">
                <a:solidFill>
                  <a:srgbClr val="000000"/>
                </a:solidFill>
                <a:latin typeface="Calibri"/>
                <a:ea typeface="Calibri"/>
                <a:cs typeface="Calibri"/>
                <a:sym typeface="Calibri"/>
              </a:rPr>
              <a:t>It’s important that retirees not be re-employed in non-covered positions with state agencies for more than 1,664 hours annually. </a:t>
            </a:r>
            <a:endParaRPr>
              <a:latin typeface="Calibri"/>
              <a:ea typeface="Calibri"/>
              <a:cs typeface="Calibri"/>
              <a:sym typeface="Calibri"/>
            </a:endParaRPr>
          </a:p>
          <a:p>
            <a:pPr indent="-330200" lvl="0" marL="457200" rtl="0" algn="l">
              <a:lnSpc>
                <a:spcPct val="100000"/>
              </a:lnSpc>
              <a:spcBef>
                <a:spcPts val="300"/>
              </a:spcBef>
              <a:spcAft>
                <a:spcPts val="0"/>
              </a:spcAft>
              <a:buClr>
                <a:srgbClr val="000000"/>
              </a:buClr>
              <a:buSzPts val="200"/>
              <a:buFont typeface="Arial"/>
              <a:buNone/>
            </a:pPr>
            <a:r>
              <a:t/>
            </a:r>
            <a:endParaRPr b="0" i="0" sz="2400" u="none">
              <a:solidFill>
                <a:srgbClr val="000000"/>
              </a:solidFill>
              <a:latin typeface="Calibri"/>
              <a:ea typeface="Calibri"/>
              <a:cs typeface="Calibri"/>
              <a:sym typeface="Calibri"/>
            </a:endParaRPr>
          </a:p>
          <a:p>
            <a:pPr indent="-342900" lvl="0" marL="457200" rtl="0" algn="l">
              <a:lnSpc>
                <a:spcPct val="100000"/>
              </a:lnSpc>
              <a:spcBef>
                <a:spcPts val="300"/>
              </a:spcBef>
              <a:spcAft>
                <a:spcPts val="0"/>
              </a:spcAft>
              <a:buClr>
                <a:srgbClr val="000000"/>
              </a:buClr>
              <a:buSzPts val="200"/>
              <a:buFont typeface="Arial"/>
              <a:buChar char="•"/>
            </a:pPr>
            <a:r>
              <a:rPr b="0" i="0" lang="en-US" sz="2400" u="none">
                <a:solidFill>
                  <a:srgbClr val="000000"/>
                </a:solidFill>
                <a:latin typeface="Calibri"/>
                <a:ea typeface="Calibri"/>
                <a:cs typeface="Calibri"/>
                <a:sym typeface="Calibri"/>
              </a:rPr>
              <a:t>1,664-hour cap is imposed by IRS regulations.  (IRS regulations dictate that such an employee must not work more than 80% of his/her previous full-time job.  80% of 2,080 hours = 1,664.)  VCU policy limits hourly (wage) and adjunct employment to 29 hours per week or less, on average, over each May – April period.</a:t>
            </a:r>
            <a:endParaRPr>
              <a:latin typeface="Calibri"/>
              <a:ea typeface="Calibri"/>
              <a:cs typeface="Calibri"/>
              <a:sym typeface="Calibri"/>
            </a:endParaRPr>
          </a:p>
          <a:p>
            <a:pPr indent="-330200" lvl="0" marL="457200" rtl="0" algn="l">
              <a:lnSpc>
                <a:spcPct val="100000"/>
              </a:lnSpc>
              <a:spcBef>
                <a:spcPts val="300"/>
              </a:spcBef>
              <a:spcAft>
                <a:spcPts val="0"/>
              </a:spcAft>
              <a:buClr>
                <a:srgbClr val="000000"/>
              </a:buClr>
              <a:buSzPts val="200"/>
              <a:buFont typeface="Arial"/>
              <a:buNone/>
            </a:pPr>
            <a:r>
              <a:t/>
            </a:r>
            <a:endParaRPr b="0" i="0" sz="2400" u="none">
              <a:solidFill>
                <a:srgbClr val="000000"/>
              </a:solidFill>
              <a:latin typeface="Calibri"/>
              <a:ea typeface="Calibri"/>
              <a:cs typeface="Calibri"/>
              <a:sym typeface="Calibri"/>
            </a:endParaRPr>
          </a:p>
          <a:p>
            <a:pPr indent="-228600" lvl="0" marL="457200" rtl="0" algn="l">
              <a:lnSpc>
                <a:spcPct val="100000"/>
              </a:lnSpc>
              <a:spcBef>
                <a:spcPts val="360"/>
              </a:spcBef>
              <a:spcAft>
                <a:spcPts val="0"/>
              </a:spcAft>
              <a:buClr>
                <a:schemeClr val="dk1"/>
              </a:buClr>
              <a:buSzPts val="1800"/>
              <a:buNone/>
            </a:pPr>
            <a:r>
              <a:t/>
            </a:r>
            <a:endParaRPr b="0" i="0" sz="2400" u="none">
              <a:solidFill>
                <a:srgbClr val="000000"/>
              </a:solidFill>
              <a:latin typeface="Calibri"/>
              <a:ea typeface="Calibri"/>
              <a:cs typeface="Calibri"/>
              <a:sym typeface="Calibri"/>
            </a:endParaRPr>
          </a:p>
        </p:txBody>
      </p:sp>
      <p:sp>
        <p:nvSpPr>
          <p:cNvPr id="318" name="Google Shape;318;p28"/>
          <p:cNvSpPr txBox="1"/>
          <p:nvPr/>
        </p:nvSpPr>
        <p:spPr>
          <a:xfrm>
            <a:off x="797326" y="383551"/>
            <a:ext cx="7354040" cy="584775"/>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REEMPLOYMENT OF RETIREES	</a:t>
            </a:r>
            <a:endParaRPr b="0" i="0" sz="25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4"/>
          <p:cNvSpPr txBox="1"/>
          <p:nvPr>
            <p:ph idx="1" type="body"/>
          </p:nvPr>
        </p:nvSpPr>
        <p:spPr>
          <a:xfrm>
            <a:off x="952225" y="1540213"/>
            <a:ext cx="7886700" cy="43512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000000"/>
              </a:buClr>
              <a:buSzPts val="2400"/>
              <a:buFont typeface="Calibri"/>
              <a:buChar char="•"/>
            </a:pPr>
            <a:r>
              <a:rPr i="0" lang="en-US" sz="2400" u="none">
                <a:solidFill>
                  <a:srgbClr val="000000"/>
                </a:solidFill>
                <a:latin typeface="Calibri"/>
                <a:ea typeface="Calibri"/>
                <a:cs typeface="Calibri"/>
                <a:sym typeface="Calibri"/>
              </a:rPr>
              <a:t>Determine retirement date: </a:t>
            </a:r>
            <a:endParaRPr>
              <a:latin typeface="Calibri"/>
              <a:ea typeface="Calibri"/>
              <a:cs typeface="Calibri"/>
              <a:sym typeface="Calibri"/>
            </a:endParaRPr>
          </a:p>
          <a:p>
            <a:pPr indent="-171450" lvl="0" marL="171450" marR="0" rtl="0" algn="l">
              <a:lnSpc>
                <a:spcPct val="90000"/>
              </a:lnSpc>
              <a:spcBef>
                <a:spcPts val="400"/>
              </a:spcBef>
              <a:spcAft>
                <a:spcPts val="0"/>
              </a:spcAft>
              <a:buClr>
                <a:srgbClr val="000000"/>
              </a:buClr>
              <a:buSzPts val="2400"/>
              <a:buFont typeface="Arial"/>
              <a:buNone/>
            </a:pPr>
            <a:r>
              <a:rPr i="0" lang="en-US" sz="2400" u="none">
                <a:solidFill>
                  <a:srgbClr val="000000"/>
                </a:solidFill>
                <a:latin typeface="Calibri"/>
                <a:ea typeface="Calibri"/>
                <a:cs typeface="Calibri"/>
                <a:sym typeface="Calibri"/>
              </a:rPr>
              <a:t>	-Must be the first of the month.</a:t>
            </a:r>
            <a:endParaRPr>
              <a:latin typeface="Calibri"/>
              <a:ea typeface="Calibri"/>
              <a:cs typeface="Calibri"/>
              <a:sym typeface="Calibri"/>
            </a:endParaRPr>
          </a:p>
          <a:p>
            <a:pPr indent="-171450" lvl="0" marL="171450" marR="0" rtl="0" algn="l">
              <a:lnSpc>
                <a:spcPct val="90000"/>
              </a:lnSpc>
              <a:spcBef>
                <a:spcPts val="40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Apply online with VRS </a:t>
            </a:r>
            <a:r>
              <a:rPr b="1" lang="en-US" sz="2400">
                <a:solidFill>
                  <a:srgbClr val="000000"/>
                </a:solidFill>
                <a:latin typeface="Calibri"/>
                <a:ea typeface="Calibri"/>
                <a:cs typeface="Calibri"/>
                <a:sym typeface="Calibri"/>
              </a:rPr>
              <a:t>or</a:t>
            </a:r>
            <a:r>
              <a:rPr lang="en-US" sz="2400">
                <a:solidFill>
                  <a:srgbClr val="000000"/>
                </a:solidFill>
                <a:latin typeface="Calibri"/>
                <a:ea typeface="Calibri"/>
                <a:cs typeface="Calibri"/>
                <a:sym typeface="Calibri"/>
              </a:rPr>
              <a:t> c</a:t>
            </a:r>
            <a:r>
              <a:rPr i="0" lang="en-US" sz="2400" u="none">
                <a:solidFill>
                  <a:srgbClr val="000000"/>
                </a:solidFill>
                <a:latin typeface="Calibri"/>
                <a:ea typeface="Calibri"/>
                <a:cs typeface="Calibri"/>
                <a:sym typeface="Calibri"/>
              </a:rPr>
              <a:t>omplete retirement forms and submit to VCU Benefits.</a:t>
            </a:r>
            <a:endParaRPr i="0" sz="2400" u="none">
              <a:solidFill>
                <a:srgbClr val="000000"/>
              </a:solidFill>
              <a:latin typeface="Calibri"/>
              <a:ea typeface="Calibri"/>
              <a:cs typeface="Calibri"/>
              <a:sym typeface="Calibri"/>
            </a:endParaRPr>
          </a:p>
          <a:p>
            <a:pPr indent="-171450" lvl="0" marL="171450" marR="0" rtl="0" algn="l">
              <a:lnSpc>
                <a:spcPct val="90000"/>
              </a:lnSpc>
              <a:spcBef>
                <a:spcPts val="400"/>
              </a:spcBef>
              <a:spcAft>
                <a:spcPts val="0"/>
              </a:spcAft>
              <a:buClr>
                <a:srgbClr val="000000"/>
              </a:buClr>
              <a:buSzPts val="2400"/>
              <a:buChar char="•"/>
            </a:pPr>
            <a:r>
              <a:rPr lang="en-US" sz="2400">
                <a:solidFill>
                  <a:srgbClr val="000000"/>
                </a:solidFill>
                <a:latin typeface="Calibri"/>
                <a:ea typeface="Calibri"/>
                <a:cs typeface="Calibri"/>
                <a:sym typeface="Calibri"/>
              </a:rPr>
              <a:t>Submit retiree health coverage form to VCU Benefits </a:t>
            </a:r>
            <a:r>
              <a:rPr b="1" lang="en-US" sz="2400">
                <a:solidFill>
                  <a:srgbClr val="000000"/>
                </a:solidFill>
                <a:latin typeface="Calibri"/>
                <a:ea typeface="Calibri"/>
                <a:cs typeface="Calibri"/>
                <a:sym typeface="Calibri"/>
              </a:rPr>
              <a:t>or</a:t>
            </a:r>
            <a:r>
              <a:rPr lang="en-US" sz="2400">
                <a:solidFill>
                  <a:srgbClr val="000000"/>
                </a:solidFill>
                <a:latin typeface="Calibri"/>
                <a:ea typeface="Calibri"/>
                <a:cs typeface="Calibri"/>
                <a:sym typeface="Calibri"/>
              </a:rPr>
              <a:t> enroll online in Cardinal.</a:t>
            </a:r>
            <a:endParaRPr sz="2400">
              <a:solidFill>
                <a:srgbClr val="000000"/>
              </a:solidFill>
              <a:latin typeface="Calibri"/>
              <a:ea typeface="Calibri"/>
              <a:cs typeface="Calibri"/>
              <a:sym typeface="Calibri"/>
            </a:endParaRPr>
          </a:p>
          <a:p>
            <a:pPr indent="-171450" lvl="0" marL="171450" marR="0" rtl="0" algn="l">
              <a:lnSpc>
                <a:spcPct val="90000"/>
              </a:lnSpc>
              <a:spcBef>
                <a:spcPts val="200"/>
              </a:spcBef>
              <a:spcAft>
                <a:spcPts val="0"/>
              </a:spcAft>
              <a:buClr>
                <a:schemeClr val="dk1"/>
              </a:buClr>
              <a:buSzPts val="1000"/>
              <a:buFont typeface="Arial"/>
              <a:buNone/>
            </a:pPr>
            <a:r>
              <a:t/>
            </a:r>
            <a:endParaRPr i="0" sz="100" u="none">
              <a:solidFill>
                <a:srgbClr val="000000"/>
              </a:solidFill>
              <a:latin typeface="Calibri"/>
              <a:ea typeface="Calibri"/>
              <a:cs typeface="Calibri"/>
              <a:sym typeface="Calibri"/>
            </a:endParaRPr>
          </a:p>
          <a:p>
            <a:pPr indent="-171450" lvl="0" marL="171450" marR="0" rtl="0" algn="l">
              <a:lnSpc>
                <a:spcPct val="90000"/>
              </a:lnSpc>
              <a:spcBef>
                <a:spcPts val="40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Deadline reminder: for retirement application </a:t>
            </a:r>
            <a:r>
              <a:rPr i="0" lang="en-US" sz="2400" u="none">
                <a:solidFill>
                  <a:srgbClr val="000000"/>
                </a:solidFill>
                <a:latin typeface="Calibri"/>
                <a:ea typeface="Calibri"/>
                <a:cs typeface="Calibri"/>
                <a:sym typeface="Calibri"/>
              </a:rPr>
              <a:t>at least </a:t>
            </a:r>
            <a:r>
              <a:rPr b="1" i="0" lang="en-US" sz="2400" u="none">
                <a:solidFill>
                  <a:srgbClr val="000000"/>
                </a:solidFill>
                <a:latin typeface="Calibri"/>
                <a:ea typeface="Calibri"/>
                <a:cs typeface="Calibri"/>
                <a:sym typeface="Calibri"/>
              </a:rPr>
              <a:t>60 days</a:t>
            </a:r>
            <a:r>
              <a:rPr i="0" lang="en-US" sz="2400" u="none">
                <a:solidFill>
                  <a:srgbClr val="000000"/>
                </a:solidFill>
                <a:latin typeface="Calibri"/>
                <a:ea typeface="Calibri"/>
                <a:cs typeface="Calibri"/>
                <a:sym typeface="Calibri"/>
              </a:rPr>
              <a:t>, but not more than </a:t>
            </a:r>
            <a:r>
              <a:rPr b="1" i="0" lang="en-US" sz="2400" u="none">
                <a:solidFill>
                  <a:srgbClr val="000000"/>
                </a:solidFill>
                <a:latin typeface="Calibri"/>
                <a:ea typeface="Calibri"/>
                <a:cs typeface="Calibri"/>
                <a:sym typeface="Calibri"/>
              </a:rPr>
              <a:t>four months (120 days), </a:t>
            </a:r>
            <a:r>
              <a:rPr i="0" lang="en-US" sz="2400" u="none">
                <a:solidFill>
                  <a:srgbClr val="000000"/>
                </a:solidFill>
                <a:latin typeface="Calibri"/>
                <a:ea typeface="Calibri"/>
                <a:cs typeface="Calibri"/>
                <a:sym typeface="Calibri"/>
              </a:rPr>
              <a:t>before your effective date of retirement. </a:t>
            </a:r>
            <a:r>
              <a:rPr lang="en-US" sz="2400">
                <a:solidFill>
                  <a:srgbClr val="000000"/>
                </a:solidFill>
                <a:latin typeface="Calibri"/>
                <a:ea typeface="Calibri"/>
                <a:cs typeface="Calibri"/>
                <a:sym typeface="Calibri"/>
              </a:rPr>
              <a:t>For retiree healthcare you have up to 31 days after your retirement date to enroll. </a:t>
            </a:r>
            <a:endParaRPr>
              <a:latin typeface="Calibri"/>
              <a:ea typeface="Calibri"/>
              <a:cs typeface="Calibri"/>
              <a:sym typeface="Calibri"/>
            </a:endParaRPr>
          </a:p>
        </p:txBody>
      </p:sp>
      <p:sp>
        <p:nvSpPr>
          <p:cNvPr id="324" name="Google Shape;324;p34"/>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p:txBody>
      </p:sp>
      <p:sp>
        <p:nvSpPr>
          <p:cNvPr id="325" name="Google Shape;325;p34"/>
          <p:cNvSpPr txBox="1"/>
          <p:nvPr/>
        </p:nvSpPr>
        <p:spPr>
          <a:xfrm>
            <a:off x="894980" y="490490"/>
            <a:ext cx="7354040" cy="584775"/>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PROCESS OF RETIREMENT</a:t>
            </a:r>
            <a:endParaRPr b="0" i="0" sz="25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5"/>
          <p:cNvSpPr txBox="1"/>
          <p:nvPr>
            <p:ph idx="1" type="body"/>
          </p:nvPr>
        </p:nvSpPr>
        <p:spPr>
          <a:xfrm>
            <a:off x="628650" y="1139450"/>
            <a:ext cx="8707500" cy="43512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80000"/>
              </a:lnSpc>
              <a:spcBef>
                <a:spcPts val="0"/>
              </a:spcBef>
              <a:spcAft>
                <a:spcPts val="0"/>
              </a:spcAft>
              <a:buClr>
                <a:srgbClr val="000000"/>
              </a:buClr>
              <a:buSzPts val="2000"/>
              <a:buFont typeface="Arial"/>
              <a:buNone/>
            </a:pPr>
            <a:r>
              <a:rPr b="1" i="0" lang="en-US" sz="2500" u="none">
                <a:solidFill>
                  <a:srgbClr val="000000"/>
                </a:solidFill>
                <a:latin typeface="Calibri"/>
                <a:ea typeface="Calibri"/>
                <a:cs typeface="Calibri"/>
                <a:sym typeface="Calibri"/>
              </a:rPr>
              <a:t>Required Forms</a:t>
            </a:r>
            <a:endParaRPr sz="2500">
              <a:latin typeface="Calibri"/>
              <a:ea typeface="Calibri"/>
              <a:cs typeface="Calibri"/>
              <a:sym typeface="Calibri"/>
            </a:endParaRPr>
          </a:p>
          <a:p>
            <a:pPr indent="-171450" lvl="0" marL="171450" marR="0" rtl="0" algn="l">
              <a:lnSpc>
                <a:spcPct val="80000"/>
              </a:lnSpc>
              <a:spcBef>
                <a:spcPts val="1300"/>
              </a:spcBef>
              <a:spcAft>
                <a:spcPts val="0"/>
              </a:spcAft>
              <a:buClr>
                <a:srgbClr val="000000"/>
              </a:buClr>
              <a:buSzPts val="1600"/>
              <a:buFont typeface="Arial"/>
              <a:buChar char="•"/>
            </a:pPr>
            <a:r>
              <a:rPr b="0" i="0" lang="en-US" sz="2500" u="none">
                <a:solidFill>
                  <a:srgbClr val="000000"/>
                </a:solidFill>
                <a:latin typeface="Calibri"/>
                <a:ea typeface="Calibri"/>
                <a:cs typeface="Calibri"/>
                <a:sym typeface="Calibri"/>
              </a:rPr>
              <a:t>Application for Service Retirement (VRS-5)</a:t>
            </a:r>
            <a:endParaRPr/>
          </a:p>
          <a:p>
            <a:pPr indent="-171450" lvl="1" marL="628650" rtl="0" algn="l">
              <a:lnSpc>
                <a:spcPct val="80000"/>
              </a:lnSpc>
              <a:spcBef>
                <a:spcPts val="1300"/>
              </a:spcBef>
              <a:spcAft>
                <a:spcPts val="0"/>
              </a:spcAft>
              <a:buClr>
                <a:srgbClr val="000000"/>
              </a:buClr>
              <a:buSzPts val="1600"/>
              <a:buChar char="•"/>
            </a:pPr>
            <a:r>
              <a:rPr i="1" lang="en-US" sz="2200">
                <a:solidFill>
                  <a:srgbClr val="FF0000"/>
                </a:solidFill>
              </a:rPr>
              <a:t>NEW</a:t>
            </a:r>
            <a:r>
              <a:rPr lang="en-US" sz="2200">
                <a:solidFill>
                  <a:srgbClr val="000000"/>
                </a:solidFill>
              </a:rPr>
              <a:t> – Online Retirement Application through myVRS</a:t>
            </a:r>
            <a:endParaRPr sz="2200">
              <a:latin typeface="Calibri"/>
              <a:ea typeface="Calibri"/>
              <a:cs typeface="Calibri"/>
              <a:sym typeface="Calibri"/>
            </a:endParaRPr>
          </a:p>
          <a:p>
            <a:pPr indent="-171450" lvl="0" marL="171450" marR="0" rtl="0" algn="l">
              <a:lnSpc>
                <a:spcPct val="80000"/>
              </a:lnSpc>
              <a:spcBef>
                <a:spcPts val="1300"/>
              </a:spcBef>
              <a:spcAft>
                <a:spcPts val="0"/>
              </a:spcAft>
              <a:buClr>
                <a:srgbClr val="000000"/>
              </a:buClr>
              <a:buSzPts val="1600"/>
              <a:buFont typeface="Arial"/>
              <a:buChar char="•"/>
            </a:pPr>
            <a:r>
              <a:rPr b="0" i="0" lang="en-US" sz="2500" u="none">
                <a:solidFill>
                  <a:srgbClr val="000000"/>
                </a:solidFill>
                <a:latin typeface="Calibri"/>
                <a:ea typeface="Calibri"/>
                <a:cs typeface="Calibri"/>
                <a:sym typeface="Calibri"/>
              </a:rPr>
              <a:t>State Retiree Health Benefits Program enrollment form</a:t>
            </a:r>
            <a:endParaRPr b="0" i="0" sz="2500" u="none">
              <a:solidFill>
                <a:srgbClr val="000000"/>
              </a:solidFill>
              <a:latin typeface="Calibri"/>
              <a:ea typeface="Calibri"/>
              <a:cs typeface="Calibri"/>
              <a:sym typeface="Calibri"/>
            </a:endParaRPr>
          </a:p>
          <a:p>
            <a:pPr indent="-368300" lvl="1" marL="914400" marR="0" rtl="0" algn="l">
              <a:lnSpc>
                <a:spcPct val="80000"/>
              </a:lnSpc>
              <a:spcBef>
                <a:spcPts val="1300"/>
              </a:spcBef>
              <a:spcAft>
                <a:spcPts val="0"/>
              </a:spcAft>
              <a:buClr>
                <a:srgbClr val="FF0000"/>
              </a:buClr>
              <a:buSzPts val="2200"/>
              <a:buChar char="•"/>
            </a:pPr>
            <a:r>
              <a:rPr i="1" lang="en-US" sz="2200">
                <a:solidFill>
                  <a:srgbClr val="FF0000"/>
                </a:solidFill>
              </a:rPr>
              <a:t>NEW</a:t>
            </a:r>
            <a:r>
              <a:rPr lang="en-US" sz="2200"/>
              <a:t>- Enroll and make changes through Cardinal online</a:t>
            </a:r>
            <a:endParaRPr sz="2200">
              <a:latin typeface="Calibri"/>
              <a:ea typeface="Calibri"/>
              <a:cs typeface="Calibri"/>
              <a:sym typeface="Calibri"/>
            </a:endParaRPr>
          </a:p>
          <a:p>
            <a:pPr indent="-171450" lvl="0" marL="171450" marR="0" rtl="0" algn="l">
              <a:lnSpc>
                <a:spcPct val="80000"/>
              </a:lnSpc>
              <a:spcBef>
                <a:spcPts val="1600"/>
              </a:spcBef>
              <a:spcAft>
                <a:spcPts val="0"/>
              </a:spcAft>
              <a:buClr>
                <a:srgbClr val="000000"/>
              </a:buClr>
              <a:buSzPts val="2000"/>
              <a:buFont typeface="Arial"/>
              <a:buNone/>
            </a:pPr>
            <a:r>
              <a:rPr b="1" i="0" lang="en-US" sz="2500" u="none">
                <a:solidFill>
                  <a:srgbClr val="000000"/>
                </a:solidFill>
                <a:latin typeface="Calibri"/>
                <a:ea typeface="Calibri"/>
                <a:cs typeface="Calibri"/>
                <a:sym typeface="Calibri"/>
              </a:rPr>
              <a:t>Additional Optional Forms</a:t>
            </a:r>
            <a:endParaRPr sz="2500">
              <a:latin typeface="Calibri"/>
              <a:ea typeface="Calibri"/>
              <a:cs typeface="Calibri"/>
              <a:sym typeface="Calibri"/>
            </a:endParaRPr>
          </a:p>
          <a:p>
            <a:pPr indent="-171450" lvl="0" marL="171450" marR="0" rtl="0" algn="l">
              <a:lnSpc>
                <a:spcPct val="80000"/>
              </a:lnSpc>
              <a:spcBef>
                <a:spcPts val="1300"/>
              </a:spcBef>
              <a:spcAft>
                <a:spcPts val="0"/>
              </a:spcAft>
              <a:buClr>
                <a:srgbClr val="000000"/>
              </a:buClr>
              <a:buSzPts val="1600"/>
              <a:buFont typeface="Arial"/>
              <a:buChar char="•"/>
            </a:pPr>
            <a:r>
              <a:rPr b="0" i="0" lang="en-US" sz="2500" u="none">
                <a:solidFill>
                  <a:srgbClr val="000000"/>
                </a:solidFill>
                <a:latin typeface="Calibri"/>
                <a:ea typeface="Calibri"/>
                <a:cs typeface="Calibri"/>
                <a:sym typeface="Calibri"/>
              </a:rPr>
              <a:t>Designation of Beneficiary (VRS-2)</a:t>
            </a:r>
            <a:endParaRPr b="0" i="0" sz="2500" u="none">
              <a:solidFill>
                <a:srgbClr val="000000"/>
              </a:solidFill>
              <a:latin typeface="Calibri"/>
              <a:ea typeface="Calibri"/>
              <a:cs typeface="Calibri"/>
              <a:sym typeface="Calibri"/>
            </a:endParaRPr>
          </a:p>
          <a:p>
            <a:pPr indent="-330200" lvl="1" marL="914400" rtl="0" algn="l">
              <a:lnSpc>
                <a:spcPct val="80000"/>
              </a:lnSpc>
              <a:spcBef>
                <a:spcPts val="1300"/>
              </a:spcBef>
              <a:spcAft>
                <a:spcPts val="0"/>
              </a:spcAft>
              <a:buSzPts val="1600"/>
              <a:buChar char="•"/>
            </a:pPr>
            <a:r>
              <a:rPr i="1" lang="en-US" sz="2200">
                <a:solidFill>
                  <a:srgbClr val="FF0000"/>
                </a:solidFill>
              </a:rPr>
              <a:t>NEW</a:t>
            </a:r>
            <a:r>
              <a:rPr lang="en-US" sz="2200"/>
              <a:t> – Update Beneficiaries Online through myVRS</a:t>
            </a:r>
            <a:endParaRPr sz="2200"/>
          </a:p>
          <a:p>
            <a:pPr indent="-171450" lvl="0" marL="171450" marR="0" rtl="0" algn="l">
              <a:lnSpc>
                <a:spcPct val="80000"/>
              </a:lnSpc>
              <a:spcBef>
                <a:spcPts val="1300"/>
              </a:spcBef>
              <a:spcAft>
                <a:spcPts val="0"/>
              </a:spcAft>
              <a:buClr>
                <a:srgbClr val="000000"/>
              </a:buClr>
              <a:buSzPts val="1600"/>
              <a:buFont typeface="Arial"/>
              <a:buChar char="•"/>
            </a:pPr>
            <a:r>
              <a:rPr b="0" i="0" lang="en-US" sz="2500" u="none">
                <a:solidFill>
                  <a:srgbClr val="000000"/>
                </a:solidFill>
                <a:latin typeface="Calibri"/>
                <a:ea typeface="Calibri"/>
                <a:cs typeface="Calibri"/>
                <a:sym typeface="Calibri"/>
              </a:rPr>
              <a:t>Request for Health Insurance Credit (VRS-45)</a:t>
            </a:r>
            <a:endParaRPr sz="2500">
              <a:latin typeface="Calibri"/>
              <a:ea typeface="Calibri"/>
              <a:cs typeface="Calibri"/>
              <a:sym typeface="Calibri"/>
            </a:endParaRPr>
          </a:p>
          <a:p>
            <a:pPr indent="-171450" lvl="0" marL="171450" marR="0" rtl="0" algn="l">
              <a:lnSpc>
                <a:spcPct val="80000"/>
              </a:lnSpc>
              <a:spcBef>
                <a:spcPts val="1300"/>
              </a:spcBef>
              <a:spcAft>
                <a:spcPts val="0"/>
              </a:spcAft>
              <a:buClr>
                <a:srgbClr val="000000"/>
              </a:buClr>
              <a:buSzPts val="1600"/>
              <a:buFont typeface="Arial"/>
              <a:buChar char="•"/>
            </a:pPr>
            <a:r>
              <a:rPr b="0" i="0" lang="en-US" sz="2500" u="none">
                <a:solidFill>
                  <a:srgbClr val="000000"/>
                </a:solidFill>
                <a:latin typeface="Calibri"/>
                <a:ea typeface="Calibri"/>
                <a:cs typeface="Calibri"/>
                <a:sym typeface="Calibri"/>
              </a:rPr>
              <a:t>VSDP Long-Term Care Continuation Forms</a:t>
            </a:r>
            <a:endParaRPr sz="2500">
              <a:latin typeface="Calibri"/>
              <a:ea typeface="Calibri"/>
              <a:cs typeface="Calibri"/>
              <a:sym typeface="Calibri"/>
            </a:endParaRPr>
          </a:p>
        </p:txBody>
      </p:sp>
      <p:sp>
        <p:nvSpPr>
          <p:cNvPr id="331" name="Google Shape;331;p35"/>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32" name="Google Shape;332;p35"/>
          <p:cNvSpPr txBox="1"/>
          <p:nvPr/>
        </p:nvSpPr>
        <p:spPr>
          <a:xfrm>
            <a:off x="894980" y="231515"/>
            <a:ext cx="7353900" cy="585000"/>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VRS RETIREMENT FORMS	</a:t>
            </a:r>
            <a:endParaRPr b="0" i="0" sz="25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7"/>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000000"/>
              </a:buClr>
              <a:buSzPts val="2800"/>
              <a:buFont typeface="Arial Narrow"/>
              <a:buChar char="•"/>
            </a:pPr>
            <a:r>
              <a:rPr i="0" lang="en-US" sz="2000" u="none">
                <a:solidFill>
                  <a:srgbClr val="000000"/>
                </a:solidFill>
                <a:latin typeface="Calibri"/>
                <a:ea typeface="Calibri"/>
                <a:cs typeface="Calibri"/>
                <a:sym typeface="Calibri"/>
              </a:rPr>
              <a:t>Download a copy of the </a:t>
            </a:r>
            <a:r>
              <a:rPr i="1" lang="en-US" sz="2000" u="none">
                <a:solidFill>
                  <a:srgbClr val="000000"/>
                </a:solidFill>
                <a:latin typeface="Calibri"/>
                <a:ea typeface="Calibri"/>
                <a:cs typeface="Calibri"/>
                <a:sym typeface="Calibri"/>
              </a:rPr>
              <a:t>Getting Ready to Retire </a:t>
            </a:r>
            <a:r>
              <a:rPr i="0" lang="en-US" sz="2000" u="none">
                <a:solidFill>
                  <a:srgbClr val="000000"/>
                </a:solidFill>
                <a:latin typeface="Calibri"/>
                <a:ea typeface="Calibri"/>
                <a:cs typeface="Calibri"/>
                <a:sym typeface="Calibri"/>
              </a:rPr>
              <a:t>guide from the VRS website at </a:t>
            </a:r>
            <a:r>
              <a:rPr i="0" lang="en-US" sz="2000" u="sng">
                <a:solidFill>
                  <a:schemeClr val="hlink"/>
                </a:solidFill>
                <a:latin typeface="Calibri"/>
                <a:ea typeface="Calibri"/>
                <a:cs typeface="Calibri"/>
                <a:sym typeface="Calibri"/>
                <a:hlinkClick r:id="rId3"/>
              </a:rPr>
              <a:t>www.varetire.org</a:t>
            </a:r>
            <a:endParaRPr sz="2000">
              <a:latin typeface="Calibri"/>
              <a:ea typeface="Calibri"/>
              <a:cs typeface="Calibri"/>
              <a:sym typeface="Calibri"/>
            </a:endParaRPr>
          </a:p>
          <a:p>
            <a:pPr indent="-171450" lvl="0" marL="171450" marR="0" rtl="0" algn="l">
              <a:lnSpc>
                <a:spcPct val="90000"/>
              </a:lnSpc>
              <a:spcBef>
                <a:spcPts val="500"/>
              </a:spcBef>
              <a:spcAft>
                <a:spcPts val="0"/>
              </a:spcAft>
              <a:buClr>
                <a:schemeClr val="dk1"/>
              </a:buClr>
              <a:buSzPts val="2800"/>
              <a:buFont typeface="Arial"/>
              <a:buNone/>
            </a:pPr>
            <a:r>
              <a:t/>
            </a:r>
            <a:endParaRPr i="0" sz="2000" u="none">
              <a:solidFill>
                <a:srgbClr val="000000"/>
              </a:solidFill>
              <a:latin typeface="Calibri"/>
              <a:ea typeface="Calibri"/>
              <a:cs typeface="Calibri"/>
              <a:sym typeface="Calibri"/>
            </a:endParaRPr>
          </a:p>
          <a:p>
            <a:pPr indent="-171450" lvl="0" marL="171450" marR="0" rtl="0" algn="l">
              <a:lnSpc>
                <a:spcPct val="90000"/>
              </a:lnSpc>
              <a:spcBef>
                <a:spcPts val="500"/>
              </a:spcBef>
              <a:spcAft>
                <a:spcPts val="0"/>
              </a:spcAft>
              <a:buClr>
                <a:srgbClr val="000000"/>
              </a:buClr>
              <a:buSzPts val="2800"/>
              <a:buFont typeface="Arial Narrow"/>
              <a:buChar char="•"/>
            </a:pPr>
            <a:r>
              <a:rPr i="0" lang="en-US" sz="2000" u="none">
                <a:solidFill>
                  <a:srgbClr val="000000"/>
                </a:solidFill>
                <a:latin typeface="Calibri"/>
                <a:ea typeface="Calibri"/>
                <a:cs typeface="Calibri"/>
                <a:sym typeface="Calibri"/>
              </a:rPr>
              <a:t>Sign up on the VRS website at </a:t>
            </a:r>
            <a:r>
              <a:rPr i="0" lang="en-US" sz="2000" u="sng">
                <a:solidFill>
                  <a:schemeClr val="hlink"/>
                </a:solidFill>
                <a:latin typeface="Calibri"/>
                <a:ea typeface="Calibri"/>
                <a:cs typeface="Calibri"/>
                <a:sym typeface="Calibri"/>
                <a:hlinkClick r:id="rId4"/>
              </a:rPr>
              <a:t>www.varetire.org</a:t>
            </a:r>
            <a:r>
              <a:rPr i="0" lang="en-US" sz="2000" u="none">
                <a:solidFill>
                  <a:srgbClr val="000000"/>
                </a:solidFill>
                <a:latin typeface="Calibri"/>
                <a:ea typeface="Calibri"/>
                <a:cs typeface="Calibri"/>
                <a:sym typeface="Calibri"/>
              </a:rPr>
              <a:t> to attend a </a:t>
            </a:r>
            <a:r>
              <a:rPr lang="en-US" sz="2000">
                <a:solidFill>
                  <a:srgbClr val="000000"/>
                </a:solidFill>
              </a:rPr>
              <a:t>g</a:t>
            </a:r>
            <a:r>
              <a:rPr i="0" lang="en-US" sz="2000" u="none">
                <a:solidFill>
                  <a:srgbClr val="000000"/>
                </a:solidFill>
                <a:latin typeface="Calibri"/>
                <a:ea typeface="Calibri"/>
                <a:cs typeface="Calibri"/>
                <a:sym typeface="Calibri"/>
              </a:rPr>
              <a:t>roup or individual </a:t>
            </a:r>
            <a:r>
              <a:rPr lang="en-US" sz="2000">
                <a:solidFill>
                  <a:srgbClr val="000000"/>
                </a:solidFill>
              </a:rPr>
              <a:t>c</a:t>
            </a:r>
            <a:r>
              <a:rPr i="0" lang="en-US" sz="2000" u="none">
                <a:solidFill>
                  <a:srgbClr val="000000"/>
                </a:solidFill>
                <a:latin typeface="Calibri"/>
                <a:ea typeface="Calibri"/>
                <a:cs typeface="Calibri"/>
                <a:sym typeface="Calibri"/>
              </a:rPr>
              <a:t>ounseling Session. </a:t>
            </a:r>
            <a:endParaRPr sz="2000">
              <a:latin typeface="Calibri"/>
              <a:ea typeface="Calibri"/>
              <a:cs typeface="Calibri"/>
              <a:sym typeface="Calibri"/>
            </a:endParaRPr>
          </a:p>
          <a:p>
            <a:pPr indent="0" lvl="0" marL="171450" marR="0" rtl="0" algn="l">
              <a:lnSpc>
                <a:spcPct val="90000"/>
              </a:lnSpc>
              <a:spcBef>
                <a:spcPts val="750"/>
              </a:spcBef>
              <a:spcAft>
                <a:spcPts val="0"/>
              </a:spcAft>
              <a:buClr>
                <a:schemeClr val="dk1"/>
              </a:buClr>
              <a:buSzPts val="2800"/>
              <a:buFont typeface="Arial"/>
              <a:buNone/>
            </a:pPr>
            <a:r>
              <a:t/>
            </a:r>
            <a:endParaRPr b="0" i="0" sz="2800" u="none">
              <a:solidFill>
                <a:srgbClr val="000000"/>
              </a:solidFill>
              <a:latin typeface="Calibri"/>
              <a:ea typeface="Calibri"/>
              <a:cs typeface="Calibri"/>
              <a:sym typeface="Calibri"/>
            </a:endParaRPr>
          </a:p>
        </p:txBody>
      </p:sp>
      <p:sp>
        <p:nvSpPr>
          <p:cNvPr id="338" name="Google Shape;338;p37"/>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Calibri"/>
                <a:ea typeface="Calibri"/>
                <a:cs typeface="Calibri"/>
                <a:sym typeface="Calibri"/>
              </a:rPr>
              <a:t>*</a:t>
            </a:r>
            <a:endParaRPr b="0" i="0" sz="1400" u="none" cap="none" strike="noStrike">
              <a:solidFill>
                <a:srgbClr val="000000"/>
              </a:solidFill>
              <a:latin typeface="Calibri"/>
              <a:ea typeface="Calibri"/>
              <a:cs typeface="Calibri"/>
              <a:sym typeface="Calibri"/>
            </a:endParaRPr>
          </a:p>
        </p:txBody>
      </p:sp>
      <p:sp>
        <p:nvSpPr>
          <p:cNvPr id="339" name="Google Shape;339;p37"/>
          <p:cNvSpPr txBox="1"/>
          <p:nvPr/>
        </p:nvSpPr>
        <p:spPr>
          <a:xfrm>
            <a:off x="797326" y="735518"/>
            <a:ext cx="7354040" cy="584775"/>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PLANNING FOR RETIREMENT BENEFITS</a:t>
            </a:r>
            <a:endParaRPr b="0" i="0" sz="2500" u="none" cap="none" strike="noStrik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8"/>
          <p:cNvSpPr txBox="1"/>
          <p:nvPr>
            <p:ph idx="1" type="body"/>
          </p:nvPr>
        </p:nvSpPr>
        <p:spPr>
          <a:xfrm>
            <a:off x="271475" y="1524900"/>
            <a:ext cx="7886700" cy="43512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0"/>
              </a:spcBef>
              <a:spcAft>
                <a:spcPts val="0"/>
              </a:spcAft>
              <a:buClr>
                <a:srgbClr val="000000"/>
              </a:buClr>
              <a:buSzPts val="1800"/>
              <a:buFont typeface="Arial"/>
              <a:buChar char="•"/>
            </a:pPr>
            <a:r>
              <a:rPr b="0" i="0" lang="en-US" sz="1800" u="none">
                <a:solidFill>
                  <a:srgbClr val="000000"/>
                </a:solidFill>
                <a:latin typeface="Calibri"/>
                <a:ea typeface="Calibri"/>
                <a:cs typeface="Calibri"/>
                <a:sym typeface="Calibri"/>
              </a:rPr>
              <a:t>Register and log into </a:t>
            </a:r>
            <a:r>
              <a:rPr b="1" i="1" lang="en-US" sz="1800" u="none">
                <a:solidFill>
                  <a:srgbClr val="000000"/>
                </a:solidFill>
                <a:latin typeface="Calibri"/>
                <a:ea typeface="Calibri"/>
                <a:cs typeface="Calibri"/>
                <a:sym typeface="Calibri"/>
              </a:rPr>
              <a:t>my</a:t>
            </a:r>
            <a:r>
              <a:rPr b="1" i="0" lang="en-US" sz="1800" u="none">
                <a:solidFill>
                  <a:srgbClr val="000000"/>
                </a:solidFill>
                <a:latin typeface="Calibri"/>
                <a:ea typeface="Calibri"/>
                <a:cs typeface="Calibri"/>
                <a:sym typeface="Calibri"/>
              </a:rPr>
              <a:t>VRS</a:t>
            </a:r>
            <a:r>
              <a:rPr b="0" i="0" lang="en-US" sz="1800" u="none">
                <a:solidFill>
                  <a:srgbClr val="000000"/>
                </a:solidFill>
                <a:latin typeface="Calibri"/>
                <a:ea typeface="Calibri"/>
                <a:cs typeface="Calibri"/>
                <a:sym typeface="Calibri"/>
              </a:rPr>
              <a:t>.</a:t>
            </a:r>
            <a:endParaRPr/>
          </a:p>
          <a:p>
            <a:pPr indent="-171450" lvl="0" marL="171450" marR="0" rtl="0" algn="l">
              <a:lnSpc>
                <a:spcPct val="90000"/>
              </a:lnSpc>
              <a:spcBef>
                <a:spcPts val="300"/>
              </a:spcBef>
              <a:spcAft>
                <a:spcPts val="0"/>
              </a:spcAft>
              <a:buClr>
                <a:srgbClr val="000000"/>
              </a:buClr>
              <a:buSzPts val="1800"/>
              <a:buFont typeface="Arial"/>
              <a:buChar char="•"/>
            </a:pPr>
            <a:r>
              <a:rPr b="0" i="0" lang="en-US" sz="1800" u="none">
                <a:solidFill>
                  <a:srgbClr val="000000"/>
                </a:solidFill>
                <a:latin typeface="Calibri"/>
                <a:ea typeface="Calibri"/>
                <a:cs typeface="Calibri"/>
                <a:sym typeface="Calibri"/>
              </a:rPr>
              <a:t>View your member information, including service credit and compensation reported to VRS </a:t>
            </a:r>
            <a:br>
              <a:rPr b="0" i="0" lang="en-US" sz="1800" u="none">
                <a:solidFill>
                  <a:srgbClr val="000000"/>
                </a:solidFill>
                <a:latin typeface="Calibri"/>
                <a:ea typeface="Calibri"/>
                <a:cs typeface="Calibri"/>
                <a:sym typeface="Calibri"/>
              </a:rPr>
            </a:br>
            <a:r>
              <a:rPr b="0" i="0" lang="en-US" sz="1800" u="none">
                <a:solidFill>
                  <a:srgbClr val="000000"/>
                </a:solidFill>
                <a:latin typeface="Calibri"/>
                <a:ea typeface="Calibri"/>
                <a:cs typeface="Calibri"/>
                <a:sym typeface="Calibri"/>
              </a:rPr>
              <a:t>by your employer. </a:t>
            </a:r>
            <a:endParaRPr/>
          </a:p>
          <a:p>
            <a:pPr indent="-171450" lvl="0" marL="171450" marR="0" rtl="0" algn="l">
              <a:lnSpc>
                <a:spcPct val="90000"/>
              </a:lnSpc>
              <a:spcBef>
                <a:spcPts val="300"/>
              </a:spcBef>
              <a:spcAft>
                <a:spcPts val="0"/>
              </a:spcAft>
              <a:buClr>
                <a:srgbClr val="000000"/>
              </a:buClr>
              <a:buSzPts val="1800"/>
              <a:buFont typeface="Arial"/>
              <a:buChar char="•"/>
            </a:pPr>
            <a:r>
              <a:rPr b="0" i="0" lang="en-US" sz="1800" u="none">
                <a:solidFill>
                  <a:srgbClr val="000000"/>
                </a:solidFill>
                <a:latin typeface="Calibri"/>
                <a:ea typeface="Calibri"/>
                <a:cs typeface="Calibri"/>
                <a:sym typeface="Calibri"/>
              </a:rPr>
              <a:t>Check the status of an application </a:t>
            </a:r>
            <a:br>
              <a:rPr b="0" i="0" lang="en-US" sz="1800" u="none">
                <a:solidFill>
                  <a:srgbClr val="000000"/>
                </a:solidFill>
                <a:latin typeface="Calibri"/>
                <a:ea typeface="Calibri"/>
                <a:cs typeface="Calibri"/>
                <a:sym typeface="Calibri"/>
              </a:rPr>
            </a:br>
            <a:r>
              <a:rPr b="0" i="0" lang="en-US" sz="1800" u="none">
                <a:solidFill>
                  <a:srgbClr val="000000"/>
                </a:solidFill>
                <a:latin typeface="Calibri"/>
                <a:ea typeface="Calibri"/>
                <a:cs typeface="Calibri"/>
                <a:sym typeface="Calibri"/>
              </a:rPr>
              <a:t>for retirement, purchase of prior </a:t>
            </a:r>
            <a:br>
              <a:rPr b="0" i="0" lang="en-US" sz="1800" u="none">
                <a:solidFill>
                  <a:srgbClr val="000000"/>
                </a:solidFill>
                <a:latin typeface="Calibri"/>
                <a:ea typeface="Calibri"/>
                <a:cs typeface="Calibri"/>
                <a:sym typeface="Calibri"/>
              </a:rPr>
            </a:br>
            <a:r>
              <a:rPr b="0" i="0" lang="en-US" sz="1800" u="none">
                <a:solidFill>
                  <a:srgbClr val="000000"/>
                </a:solidFill>
                <a:latin typeface="Calibri"/>
                <a:ea typeface="Calibri"/>
                <a:cs typeface="Calibri"/>
                <a:sym typeface="Calibri"/>
              </a:rPr>
              <a:t>service, or refund. </a:t>
            </a:r>
            <a:endParaRPr/>
          </a:p>
          <a:p>
            <a:pPr indent="-171450" lvl="0" marL="171450" marR="0" rtl="0" algn="l">
              <a:lnSpc>
                <a:spcPct val="90000"/>
              </a:lnSpc>
              <a:spcBef>
                <a:spcPts val="300"/>
              </a:spcBef>
              <a:spcAft>
                <a:spcPts val="0"/>
              </a:spcAft>
              <a:buClr>
                <a:srgbClr val="000000"/>
              </a:buClr>
              <a:buSzPts val="1800"/>
              <a:buFont typeface="Arial"/>
              <a:buChar char="•"/>
            </a:pPr>
            <a:r>
              <a:rPr b="0" i="0" lang="en-US" sz="1800" u="none">
                <a:solidFill>
                  <a:srgbClr val="000000"/>
                </a:solidFill>
                <a:latin typeface="Calibri"/>
                <a:ea typeface="Calibri"/>
                <a:cs typeface="Calibri"/>
                <a:sym typeface="Calibri"/>
              </a:rPr>
              <a:t>Estimate your retirement benefit </a:t>
            </a:r>
            <a:br>
              <a:rPr b="0" i="0" lang="en-US" sz="1800" u="none">
                <a:solidFill>
                  <a:srgbClr val="000000"/>
                </a:solidFill>
                <a:latin typeface="Calibri"/>
                <a:ea typeface="Calibri"/>
                <a:cs typeface="Calibri"/>
                <a:sym typeface="Calibri"/>
              </a:rPr>
            </a:br>
            <a:r>
              <a:rPr b="0" i="0" lang="en-US" sz="1800" u="none">
                <a:solidFill>
                  <a:srgbClr val="000000"/>
                </a:solidFill>
                <a:latin typeface="Calibri"/>
                <a:ea typeface="Calibri"/>
                <a:cs typeface="Calibri"/>
                <a:sym typeface="Calibri"/>
              </a:rPr>
              <a:t>using current information. </a:t>
            </a:r>
            <a:endParaRPr/>
          </a:p>
          <a:p>
            <a:pPr indent="-171450" lvl="0" marL="171450" marR="0" rtl="0" algn="l">
              <a:lnSpc>
                <a:spcPct val="90000"/>
              </a:lnSpc>
              <a:spcBef>
                <a:spcPts val="300"/>
              </a:spcBef>
              <a:spcAft>
                <a:spcPts val="0"/>
              </a:spcAft>
              <a:buClr>
                <a:srgbClr val="000000"/>
              </a:buClr>
              <a:buSzPts val="1800"/>
              <a:buFont typeface="Arial"/>
              <a:buChar char="•"/>
            </a:pPr>
            <a:r>
              <a:rPr b="0" i="0" lang="en-US" sz="1800" u="none">
                <a:solidFill>
                  <a:srgbClr val="000000"/>
                </a:solidFill>
                <a:latin typeface="Calibri"/>
                <a:ea typeface="Calibri"/>
                <a:cs typeface="Calibri"/>
                <a:sym typeface="Calibri"/>
              </a:rPr>
              <a:t>View and update your personal </a:t>
            </a:r>
            <a:br>
              <a:rPr b="0" i="0" lang="en-US" sz="1800" u="none">
                <a:solidFill>
                  <a:srgbClr val="000000"/>
                </a:solidFill>
                <a:latin typeface="Calibri"/>
                <a:ea typeface="Calibri"/>
                <a:cs typeface="Calibri"/>
                <a:sym typeface="Calibri"/>
              </a:rPr>
            </a:br>
            <a:r>
              <a:rPr b="0" i="0" lang="en-US" sz="1800" u="none">
                <a:solidFill>
                  <a:srgbClr val="000000"/>
                </a:solidFill>
                <a:latin typeface="Calibri"/>
                <a:ea typeface="Calibri"/>
                <a:cs typeface="Calibri"/>
                <a:sym typeface="Calibri"/>
              </a:rPr>
              <a:t>contact information online. </a:t>
            </a:r>
            <a:endParaRPr/>
          </a:p>
          <a:p>
            <a:pPr indent="-171450" lvl="0" marL="171450" marR="0" rtl="0" algn="l">
              <a:lnSpc>
                <a:spcPct val="90000"/>
              </a:lnSpc>
              <a:spcBef>
                <a:spcPts val="300"/>
              </a:spcBef>
              <a:spcAft>
                <a:spcPts val="0"/>
              </a:spcAft>
              <a:buClr>
                <a:srgbClr val="000000"/>
              </a:buClr>
              <a:buSzPts val="1800"/>
              <a:buFont typeface="Arial"/>
              <a:buChar char="•"/>
            </a:pPr>
            <a:r>
              <a:rPr b="0" i="0" lang="en-US" sz="1800" u="none">
                <a:solidFill>
                  <a:srgbClr val="000000"/>
                </a:solidFill>
                <a:latin typeface="Calibri"/>
                <a:ea typeface="Calibri"/>
                <a:cs typeface="Calibri"/>
                <a:sym typeface="Calibri"/>
              </a:rPr>
              <a:t>View your Member Benefit Profile.</a:t>
            </a:r>
            <a:endParaRPr/>
          </a:p>
          <a:p>
            <a:pPr indent="-57150" lvl="0" marL="171450" marR="0" rtl="0" algn="l">
              <a:lnSpc>
                <a:spcPct val="90000"/>
              </a:lnSpc>
              <a:spcBef>
                <a:spcPts val="750"/>
              </a:spcBef>
              <a:spcAft>
                <a:spcPts val="0"/>
              </a:spcAft>
              <a:buClr>
                <a:schemeClr val="dk1"/>
              </a:buClr>
              <a:buSzPts val="1800"/>
              <a:buFont typeface="Arial"/>
              <a:buNone/>
            </a:pPr>
            <a:r>
              <a:t/>
            </a:r>
            <a:endParaRPr b="0" i="0" sz="1800" u="none">
              <a:solidFill>
                <a:srgbClr val="000000"/>
              </a:solidFill>
              <a:latin typeface="Calibri"/>
              <a:ea typeface="Calibri"/>
              <a:cs typeface="Calibri"/>
              <a:sym typeface="Calibri"/>
            </a:endParaRPr>
          </a:p>
        </p:txBody>
      </p:sp>
      <p:sp>
        <p:nvSpPr>
          <p:cNvPr id="345" name="Google Shape;345;p38"/>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346" name="Google Shape;346;p38"/>
          <p:cNvPicPr preferRelativeResize="0"/>
          <p:nvPr/>
        </p:nvPicPr>
        <p:blipFill rotWithShape="1">
          <a:blip r:embed="rId3">
            <a:alphaModFix/>
          </a:blip>
          <a:srcRect b="0" l="0" r="0" t="0"/>
          <a:stretch/>
        </p:blipFill>
        <p:spPr>
          <a:xfrm>
            <a:off x="3748100" y="2450700"/>
            <a:ext cx="5124425" cy="3529000"/>
          </a:xfrm>
          <a:prstGeom prst="rect">
            <a:avLst/>
          </a:prstGeom>
          <a:noFill/>
          <a:ln>
            <a:noFill/>
          </a:ln>
        </p:spPr>
      </p:pic>
      <p:sp>
        <p:nvSpPr>
          <p:cNvPr id="347" name="Google Shape;347;p38"/>
          <p:cNvSpPr txBox="1"/>
          <p:nvPr/>
        </p:nvSpPr>
        <p:spPr>
          <a:xfrm>
            <a:off x="894980" y="656275"/>
            <a:ext cx="7354040" cy="584775"/>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REGISTER/LOG IN TO YOUR myVRS</a:t>
            </a:r>
            <a:endParaRPr b="0" i="0" sz="2500" u="none" cap="none" strike="noStrik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5"/>
          <p:cNvSpPr txBox="1"/>
          <p:nvPr>
            <p:ph idx="1" type="body"/>
          </p:nvPr>
        </p:nvSpPr>
        <p:spPr>
          <a:xfrm>
            <a:off x="457200" y="1344598"/>
            <a:ext cx="8229600" cy="4976100"/>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SzPts val="1800"/>
              <a:buNone/>
            </a:pPr>
            <a:r>
              <a:rPr b="1" lang="en-US" sz="2400">
                <a:solidFill>
                  <a:schemeClr val="dk1"/>
                </a:solidFill>
                <a:latin typeface="Calibri"/>
                <a:ea typeface="Calibri"/>
                <a:cs typeface="Calibri"/>
                <a:sym typeface="Calibri"/>
              </a:rPr>
              <a:t>State Resources</a:t>
            </a:r>
            <a:endParaRPr b="1" sz="2400">
              <a:solidFill>
                <a:schemeClr val="dk1"/>
              </a:solidFill>
              <a:latin typeface="Calibri"/>
              <a:ea typeface="Calibri"/>
              <a:cs typeface="Calibri"/>
              <a:sym typeface="Calibri"/>
            </a:endParaRPr>
          </a:p>
          <a:p>
            <a:pPr indent="-171450" lvl="0" marL="171450" rtl="0" algn="l">
              <a:lnSpc>
                <a:spcPct val="90000"/>
              </a:lnSpc>
              <a:spcBef>
                <a:spcPts val="400"/>
              </a:spcBef>
              <a:spcAft>
                <a:spcPts val="0"/>
              </a:spcAft>
              <a:buSzPts val="2400"/>
              <a:buChar char="•"/>
            </a:pPr>
            <a:r>
              <a:rPr lang="en-US" sz="2400" u="sng">
                <a:solidFill>
                  <a:srgbClr val="0563C1"/>
                </a:solidFill>
                <a:latin typeface="Calibri"/>
                <a:ea typeface="Calibri"/>
                <a:cs typeface="Calibri"/>
                <a:sym typeface="Calibri"/>
                <a:hlinkClick r:id="rId3">
                  <a:extLst>
                    <a:ext uri="{A12FA001-AC4F-418D-AE19-62706E023703}">
                      <ahyp:hlinkClr val="tx"/>
                    </a:ext>
                  </a:extLst>
                </a:hlinkClick>
              </a:rPr>
              <a:t>Virginia Department of Human Resource Management (DHRM)</a:t>
            </a:r>
            <a:endParaRPr sz="2100">
              <a:solidFill>
                <a:schemeClr val="dk1"/>
              </a:solidFill>
              <a:latin typeface="Calibri"/>
              <a:ea typeface="Calibri"/>
              <a:cs typeface="Calibri"/>
              <a:sym typeface="Calibri"/>
            </a:endParaRPr>
          </a:p>
          <a:p>
            <a:pPr indent="-171450" lvl="0" marL="171450" rtl="0" algn="l">
              <a:lnSpc>
                <a:spcPct val="90000"/>
              </a:lnSpc>
              <a:spcBef>
                <a:spcPts val="400"/>
              </a:spcBef>
              <a:spcAft>
                <a:spcPts val="0"/>
              </a:spcAft>
              <a:buSzPts val="2400"/>
              <a:buFont typeface="Arial Narrow"/>
              <a:buChar char="•"/>
            </a:pPr>
            <a:r>
              <a:rPr lang="en-US" sz="2400" u="sng">
                <a:solidFill>
                  <a:srgbClr val="0563C1"/>
                </a:solidFill>
                <a:highlight>
                  <a:srgbClr val="FFFFFF"/>
                </a:highlight>
                <a:latin typeface="Calibri"/>
                <a:ea typeface="Calibri"/>
                <a:cs typeface="Calibri"/>
                <a:sym typeface="Calibri"/>
                <a:hlinkClick r:id="rId4">
                  <a:extLst>
                    <a:ext uri="{A12FA001-AC4F-418D-AE19-62706E023703}">
                      <ahyp:hlinkClr val="tx"/>
                    </a:ext>
                  </a:extLst>
                </a:hlinkClick>
              </a:rPr>
              <a:t>Virginia Insurance Counseling and Assistance Program (VICAP)</a:t>
            </a:r>
            <a:r>
              <a:rPr lang="en-US" sz="2400">
                <a:solidFill>
                  <a:schemeClr val="dk1"/>
                </a:solidFill>
                <a:highlight>
                  <a:srgbClr val="FFFFFF"/>
                </a:highlight>
                <a:latin typeface="Calibri"/>
                <a:ea typeface="Calibri"/>
                <a:cs typeface="Calibri"/>
                <a:sym typeface="Calibri"/>
              </a:rPr>
              <a:t> </a:t>
            </a:r>
            <a:endParaRPr sz="2400">
              <a:solidFill>
                <a:schemeClr val="dk1"/>
              </a:solidFill>
              <a:highlight>
                <a:srgbClr val="FFFFFF"/>
              </a:highlight>
              <a:latin typeface="Calibri"/>
              <a:ea typeface="Calibri"/>
              <a:cs typeface="Calibri"/>
              <a:sym typeface="Calibri"/>
            </a:endParaRPr>
          </a:p>
          <a:p>
            <a:pPr indent="-171450" lvl="0" marL="171450" rtl="0" algn="l">
              <a:lnSpc>
                <a:spcPct val="90000"/>
              </a:lnSpc>
              <a:spcBef>
                <a:spcPts val="400"/>
              </a:spcBef>
              <a:spcAft>
                <a:spcPts val="0"/>
              </a:spcAft>
              <a:buSzPts val="2400"/>
              <a:buFont typeface="Arial Narrow"/>
              <a:buChar char="•"/>
            </a:pPr>
            <a:r>
              <a:rPr lang="en-US" sz="2400" u="sng">
                <a:solidFill>
                  <a:srgbClr val="0563C1"/>
                </a:solidFill>
                <a:latin typeface="Calibri"/>
                <a:ea typeface="Calibri"/>
                <a:cs typeface="Calibri"/>
                <a:sym typeface="Calibri"/>
                <a:hlinkClick r:id="rId5">
                  <a:extLst>
                    <a:ext uri="{A12FA001-AC4F-418D-AE19-62706E023703}">
                      <ahyp:hlinkClr val="tx"/>
                    </a:ext>
                  </a:extLst>
                </a:hlinkClick>
              </a:rPr>
              <a:t>Virginia Center on Aging</a:t>
            </a:r>
            <a:endParaRPr sz="2400">
              <a:solidFill>
                <a:schemeClr val="dk1"/>
              </a:solidFill>
              <a:highlight>
                <a:srgbClr val="FFFFFF"/>
              </a:highlight>
              <a:latin typeface="Calibri"/>
              <a:ea typeface="Calibri"/>
              <a:cs typeface="Calibri"/>
              <a:sym typeface="Calibri"/>
            </a:endParaRPr>
          </a:p>
          <a:p>
            <a:pPr indent="-171450" lvl="0" marL="171450" rtl="0" algn="l">
              <a:lnSpc>
                <a:spcPct val="90000"/>
              </a:lnSpc>
              <a:spcBef>
                <a:spcPts val="200"/>
              </a:spcBef>
              <a:spcAft>
                <a:spcPts val="0"/>
              </a:spcAft>
              <a:buSzPts val="1800"/>
              <a:buNone/>
            </a:pPr>
            <a:r>
              <a:t/>
            </a:r>
            <a:endParaRPr sz="1000">
              <a:solidFill>
                <a:schemeClr val="dk1"/>
              </a:solidFill>
              <a:latin typeface="Calibri"/>
              <a:ea typeface="Calibri"/>
              <a:cs typeface="Calibri"/>
              <a:sym typeface="Calibri"/>
            </a:endParaRPr>
          </a:p>
          <a:p>
            <a:pPr indent="-171450" lvl="0" marL="171450" rtl="0" algn="l">
              <a:lnSpc>
                <a:spcPct val="90000"/>
              </a:lnSpc>
              <a:spcBef>
                <a:spcPts val="400"/>
              </a:spcBef>
              <a:spcAft>
                <a:spcPts val="0"/>
              </a:spcAft>
              <a:buSzPts val="1800"/>
              <a:buNone/>
            </a:pPr>
            <a:r>
              <a:rPr b="1" lang="en-US" sz="2400">
                <a:solidFill>
                  <a:schemeClr val="dk1"/>
                </a:solidFill>
                <a:latin typeface="Calibri"/>
                <a:ea typeface="Calibri"/>
                <a:cs typeface="Calibri"/>
                <a:sym typeface="Calibri"/>
              </a:rPr>
              <a:t>Other Agencies</a:t>
            </a:r>
            <a:endParaRPr sz="2100">
              <a:solidFill>
                <a:schemeClr val="dk1"/>
              </a:solidFill>
              <a:latin typeface="Calibri"/>
              <a:ea typeface="Calibri"/>
              <a:cs typeface="Calibri"/>
              <a:sym typeface="Calibri"/>
            </a:endParaRPr>
          </a:p>
          <a:p>
            <a:pPr indent="-171450" lvl="0" marL="171450" rtl="0" algn="l">
              <a:lnSpc>
                <a:spcPct val="90000"/>
              </a:lnSpc>
              <a:spcBef>
                <a:spcPts val="400"/>
              </a:spcBef>
              <a:spcAft>
                <a:spcPts val="0"/>
              </a:spcAft>
              <a:buSzPts val="2400"/>
              <a:buChar char="•"/>
            </a:pPr>
            <a:r>
              <a:rPr lang="en-US" sz="2400" u="sng">
                <a:solidFill>
                  <a:srgbClr val="0563C1"/>
                </a:solidFill>
                <a:latin typeface="Calibri"/>
                <a:ea typeface="Calibri"/>
                <a:cs typeface="Calibri"/>
                <a:sym typeface="Calibri"/>
                <a:hlinkClick r:id="rId6">
                  <a:extLst>
                    <a:ext uri="{A12FA001-AC4F-418D-AE19-62706E023703}">
                      <ahyp:hlinkClr val="tx"/>
                    </a:ext>
                  </a:extLst>
                </a:hlinkClick>
              </a:rPr>
              <a:t>AARP</a:t>
            </a:r>
            <a:endParaRPr sz="2100">
              <a:solidFill>
                <a:schemeClr val="dk1"/>
              </a:solidFill>
              <a:latin typeface="Calibri"/>
              <a:ea typeface="Calibri"/>
              <a:cs typeface="Calibri"/>
              <a:sym typeface="Calibri"/>
            </a:endParaRPr>
          </a:p>
          <a:p>
            <a:pPr indent="-171450" lvl="0" marL="171450" rtl="0" algn="l">
              <a:lnSpc>
                <a:spcPct val="90000"/>
              </a:lnSpc>
              <a:spcBef>
                <a:spcPts val="400"/>
              </a:spcBef>
              <a:spcAft>
                <a:spcPts val="0"/>
              </a:spcAft>
              <a:buSzPts val="2400"/>
              <a:buChar char="•"/>
            </a:pPr>
            <a:r>
              <a:rPr lang="en-US" sz="2400" u="sng">
                <a:solidFill>
                  <a:srgbClr val="0563C1"/>
                </a:solidFill>
                <a:latin typeface="Calibri"/>
                <a:ea typeface="Calibri"/>
                <a:cs typeface="Calibri"/>
                <a:sym typeface="Calibri"/>
                <a:hlinkClick r:id="rId7">
                  <a:extLst>
                    <a:ext uri="{A12FA001-AC4F-418D-AE19-62706E023703}">
                      <ahyp:hlinkClr val="tx"/>
                    </a:ext>
                  </a:extLst>
                </a:hlinkClick>
              </a:rPr>
              <a:t>IRS</a:t>
            </a:r>
            <a:endParaRPr sz="2400"/>
          </a:p>
          <a:p>
            <a:pPr indent="0" lvl="0" marL="0" rtl="0" algn="l">
              <a:lnSpc>
                <a:spcPct val="90000"/>
              </a:lnSpc>
              <a:spcBef>
                <a:spcPts val="400"/>
              </a:spcBef>
              <a:spcAft>
                <a:spcPts val="0"/>
              </a:spcAft>
              <a:buSzPts val="1800"/>
              <a:buNone/>
            </a:pPr>
            <a:r>
              <a:t/>
            </a:r>
            <a:endParaRPr sz="1000"/>
          </a:p>
          <a:p>
            <a:pPr indent="0" lvl="0" marL="0" rtl="0" algn="l">
              <a:lnSpc>
                <a:spcPct val="90000"/>
              </a:lnSpc>
              <a:spcBef>
                <a:spcPts val="400"/>
              </a:spcBef>
              <a:spcAft>
                <a:spcPts val="0"/>
              </a:spcAft>
              <a:buSzPts val="1800"/>
              <a:buNone/>
            </a:pPr>
            <a:r>
              <a:rPr b="1" lang="en-US" sz="2400"/>
              <a:t>Continued Learning</a:t>
            </a:r>
            <a:endParaRPr b="1" sz="2400"/>
          </a:p>
          <a:p>
            <a:pPr indent="-381000" lvl="0" marL="457200" rtl="0" algn="l">
              <a:lnSpc>
                <a:spcPct val="90000"/>
              </a:lnSpc>
              <a:spcBef>
                <a:spcPts val="400"/>
              </a:spcBef>
              <a:spcAft>
                <a:spcPts val="0"/>
              </a:spcAft>
              <a:buSzPts val="2400"/>
              <a:buChar char="•"/>
            </a:pPr>
            <a:r>
              <a:rPr lang="en-US" sz="2400" u="sng">
                <a:solidFill>
                  <a:schemeClr val="hlink"/>
                </a:solidFill>
                <a:hlinkClick r:id="rId8"/>
              </a:rPr>
              <a:t>LifeLong Learning Institute</a:t>
            </a:r>
            <a:endParaRPr sz="2400"/>
          </a:p>
          <a:p>
            <a:pPr indent="-381000" lvl="0" marL="457200" rtl="0" algn="l">
              <a:lnSpc>
                <a:spcPct val="90000"/>
              </a:lnSpc>
              <a:spcBef>
                <a:spcPts val="0"/>
              </a:spcBef>
              <a:spcAft>
                <a:spcPts val="0"/>
              </a:spcAft>
              <a:buSzPts val="2400"/>
              <a:buChar char="•"/>
            </a:pPr>
            <a:r>
              <a:rPr lang="en-US" sz="2400" u="sng">
                <a:solidFill>
                  <a:schemeClr val="hlink"/>
                </a:solidFill>
                <a:hlinkClick r:id="rId9"/>
              </a:rPr>
              <a:t>Senior Citizens Higher Education Program </a:t>
            </a:r>
            <a:endParaRPr sz="2400"/>
          </a:p>
          <a:p>
            <a:pPr indent="-228600" lvl="0" marL="457200" rtl="0" algn="l">
              <a:lnSpc>
                <a:spcPct val="100000"/>
              </a:lnSpc>
              <a:spcBef>
                <a:spcPts val="360"/>
              </a:spcBef>
              <a:spcAft>
                <a:spcPts val="0"/>
              </a:spcAft>
              <a:buClr>
                <a:schemeClr val="dk1"/>
              </a:buClr>
              <a:buSzPts val="1800"/>
              <a:buNone/>
            </a:pPr>
            <a:r>
              <a:t/>
            </a:r>
            <a:endParaRPr b="0" i="0" sz="2400" u="none">
              <a:solidFill>
                <a:srgbClr val="000000"/>
              </a:solidFill>
              <a:latin typeface="Calibri"/>
              <a:ea typeface="Calibri"/>
              <a:cs typeface="Calibri"/>
              <a:sym typeface="Calibri"/>
            </a:endParaRPr>
          </a:p>
        </p:txBody>
      </p:sp>
      <p:sp>
        <p:nvSpPr>
          <p:cNvPr id="353" name="Google Shape;353;p65"/>
          <p:cNvSpPr txBox="1"/>
          <p:nvPr/>
        </p:nvSpPr>
        <p:spPr>
          <a:xfrm>
            <a:off x="894980" y="443537"/>
            <a:ext cx="7354040" cy="584775"/>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ADDITIONAL RESOURCES</a:t>
            </a:r>
            <a:endParaRPr b="0" i="0" sz="2500" u="none" cap="none" strike="noStrike">
              <a:solidFill>
                <a:srgbClr val="0000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1"/>
          <p:cNvSpPr txBox="1"/>
          <p:nvPr/>
        </p:nvSpPr>
        <p:spPr>
          <a:xfrm>
            <a:off x="0" y="3072100"/>
            <a:ext cx="9144000" cy="3785700"/>
          </a:xfrm>
          <a:prstGeom prst="rect">
            <a:avLst/>
          </a:prstGeom>
          <a:solidFill>
            <a:srgbClr val="0C0C0C"/>
          </a:solidFill>
          <a:ln>
            <a:noFill/>
          </a:ln>
        </p:spPr>
        <p:txBody>
          <a:bodyPr anchorCtr="0" anchor="t" bIns="34275" lIns="68550" spcFirstLastPara="1" rIns="68550" wrap="square" tIns="34275">
            <a:noAutofit/>
          </a:bodyPr>
          <a:lstStyle/>
          <a:p>
            <a:pPr indent="0" lvl="0" marL="0" marR="0" rtl="0" algn="ctr">
              <a:lnSpc>
                <a:spcPct val="9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a:p>
            <a:pPr indent="0" lvl="0" marL="0" marR="0" rtl="0" algn="ctr">
              <a:lnSpc>
                <a:spcPct val="90000"/>
              </a:lnSpc>
              <a:spcBef>
                <a:spcPts val="525"/>
              </a:spcBef>
              <a:spcAft>
                <a:spcPts val="0"/>
              </a:spcAft>
              <a:buClr>
                <a:srgbClr val="000000"/>
              </a:buClr>
              <a:buSzPts val="2000"/>
              <a:buFont typeface="Arial"/>
              <a:buNone/>
            </a:pPr>
            <a:r>
              <a:t/>
            </a:r>
            <a:endParaRPr b="1" i="0" sz="2000" u="none" cap="none" strike="noStrike">
              <a:solidFill>
                <a:srgbClr val="FFFFFF"/>
              </a:solidFill>
              <a:latin typeface="Calibri"/>
              <a:ea typeface="Calibri"/>
              <a:cs typeface="Calibri"/>
              <a:sym typeface="Calibri"/>
            </a:endParaRPr>
          </a:p>
          <a:p>
            <a:pPr indent="0" lvl="0" marL="0" marR="0" rtl="0" algn="ctr">
              <a:lnSpc>
                <a:spcPct val="90000"/>
              </a:lnSpc>
              <a:spcBef>
                <a:spcPts val="525"/>
              </a:spcBef>
              <a:spcAft>
                <a:spcPts val="0"/>
              </a:spcAft>
              <a:buClr>
                <a:srgbClr val="000000"/>
              </a:buClr>
              <a:buSzPts val="3500"/>
              <a:buFont typeface="Arial"/>
              <a:buNone/>
            </a:pPr>
            <a:r>
              <a:rPr b="1" i="0" lang="en-US" sz="3500" u="none" cap="none" strike="noStrike">
                <a:solidFill>
                  <a:srgbClr val="FFFFFF"/>
                </a:solidFill>
                <a:latin typeface="Calibri"/>
                <a:ea typeface="Calibri"/>
                <a:cs typeface="Calibri"/>
                <a:sym typeface="Calibri"/>
              </a:rPr>
              <a:t>CONTACT INFORMATION:</a:t>
            </a:r>
            <a:endParaRPr b="1" i="0" sz="3500" u="none" cap="none" strike="noStrike">
              <a:solidFill>
                <a:srgbClr val="FFFFFF"/>
              </a:solidFill>
              <a:latin typeface="Calibri"/>
              <a:ea typeface="Calibri"/>
              <a:cs typeface="Calibri"/>
              <a:sym typeface="Calibri"/>
            </a:endParaRPr>
          </a:p>
          <a:p>
            <a:pPr indent="0" lvl="0" marL="0" marR="0" rtl="0" algn="ctr">
              <a:lnSpc>
                <a:spcPct val="90000"/>
              </a:lnSpc>
              <a:spcBef>
                <a:spcPts val="525"/>
              </a:spcBef>
              <a:spcAft>
                <a:spcPts val="0"/>
              </a:spcAft>
              <a:buClr>
                <a:srgbClr val="000000"/>
              </a:buClr>
              <a:buSzPts val="2000"/>
              <a:buFont typeface="Arial"/>
              <a:buNone/>
            </a:pPr>
            <a:r>
              <a:rPr b="1" i="0" lang="en-US" sz="2000" u="none" cap="none" strike="noStrike">
                <a:solidFill>
                  <a:srgbClr val="FFFFFF"/>
                </a:solidFill>
                <a:latin typeface="Calibri"/>
                <a:ea typeface="Calibri"/>
                <a:cs typeface="Calibri"/>
                <a:sym typeface="Calibri"/>
              </a:rPr>
              <a:t>HR Support ticket:  </a:t>
            </a:r>
            <a:r>
              <a:rPr b="1" i="0" lang="en-US" sz="2000" u="sng" cap="none" strike="noStrike">
                <a:solidFill>
                  <a:schemeClr val="accent4"/>
                </a:solidFill>
                <a:latin typeface="Calibri"/>
                <a:ea typeface="Calibri"/>
                <a:cs typeface="Calibri"/>
                <a:sym typeface="Calibri"/>
                <a:hlinkClick r:id="rId3">
                  <a:extLst>
                    <a:ext uri="{A12FA001-AC4F-418D-AE19-62706E023703}">
                      <ahyp:hlinkClr val="tx"/>
                    </a:ext>
                  </a:extLst>
                </a:hlinkClick>
              </a:rPr>
              <a:t>https://go.vcu.edu/hrsupport</a:t>
            </a:r>
            <a:r>
              <a:rPr b="1" i="0" lang="en-US" sz="2000" u="none" cap="none" strike="noStrike">
                <a:solidFill>
                  <a:schemeClr val="accent4"/>
                </a:solidFill>
                <a:latin typeface="Calibri"/>
                <a:ea typeface="Calibri"/>
                <a:cs typeface="Calibri"/>
                <a:sym typeface="Calibri"/>
              </a:rPr>
              <a:t> </a:t>
            </a:r>
            <a:endParaRPr b="1" i="0" sz="2000" u="none" cap="none" strike="noStrike">
              <a:solidFill>
                <a:schemeClr val="accent4"/>
              </a:solidFill>
              <a:latin typeface="Calibri"/>
              <a:ea typeface="Calibri"/>
              <a:cs typeface="Calibri"/>
              <a:sym typeface="Calibri"/>
            </a:endParaRPr>
          </a:p>
          <a:p>
            <a:pPr indent="0" lvl="0" marL="0" marR="0" rtl="0" algn="ctr">
              <a:lnSpc>
                <a:spcPct val="90000"/>
              </a:lnSpc>
              <a:spcBef>
                <a:spcPts val="525"/>
              </a:spcBef>
              <a:spcAft>
                <a:spcPts val="0"/>
              </a:spcAft>
              <a:buClr>
                <a:srgbClr val="000000"/>
              </a:buClr>
              <a:buSzPts val="2000"/>
              <a:buFont typeface="Arial"/>
              <a:buNone/>
            </a:pPr>
            <a:r>
              <a:t/>
            </a:r>
            <a:endParaRPr b="1" i="0" sz="2000" u="none" cap="none" strike="noStrike">
              <a:solidFill>
                <a:srgbClr val="FFFFFF"/>
              </a:solidFill>
              <a:latin typeface="Calibri"/>
              <a:ea typeface="Calibri"/>
              <a:cs typeface="Calibri"/>
              <a:sym typeface="Calibri"/>
            </a:endParaRPr>
          </a:p>
          <a:p>
            <a:pPr indent="0" lvl="0" marL="0" marR="0" rtl="0" algn="ctr">
              <a:lnSpc>
                <a:spcPct val="90000"/>
              </a:lnSpc>
              <a:spcBef>
                <a:spcPts val="525"/>
              </a:spcBef>
              <a:spcAft>
                <a:spcPts val="0"/>
              </a:spcAft>
              <a:buClr>
                <a:srgbClr val="000000"/>
              </a:buClr>
              <a:buSzPts val="2000"/>
              <a:buFont typeface="Arial"/>
              <a:buNone/>
            </a:pPr>
            <a:r>
              <a:rPr b="1" i="0" lang="en-US" sz="2000" u="none" cap="none" strike="noStrike">
                <a:solidFill>
                  <a:srgbClr val="FFFFFF"/>
                </a:solidFill>
                <a:latin typeface="Calibri"/>
                <a:ea typeface="Calibri"/>
                <a:cs typeface="Calibri"/>
                <a:sym typeface="Calibri"/>
              </a:rPr>
              <a:t>BENEFITS TEAM CONTACT</a:t>
            </a:r>
            <a:endParaRPr b="1" i="0" sz="2000" u="none" cap="none" strike="noStrike">
              <a:solidFill>
                <a:srgbClr val="FFFFFF"/>
              </a:solidFill>
              <a:latin typeface="Calibri"/>
              <a:ea typeface="Calibri"/>
              <a:cs typeface="Calibri"/>
              <a:sym typeface="Calibri"/>
            </a:endParaRPr>
          </a:p>
          <a:p>
            <a:pPr indent="0" lvl="0" marL="0" marR="0" rtl="0" algn="ctr">
              <a:lnSpc>
                <a:spcPct val="90000"/>
              </a:lnSpc>
              <a:spcBef>
                <a:spcPts val="525"/>
              </a:spcBef>
              <a:spcAft>
                <a:spcPts val="0"/>
              </a:spcAft>
              <a:buClr>
                <a:srgbClr val="000000"/>
              </a:buClr>
              <a:buSzPts val="2000"/>
              <a:buFont typeface="Arial"/>
              <a:buNone/>
            </a:pPr>
            <a:r>
              <a:rPr b="1" i="0" lang="en-US" sz="2000" u="sng" cap="none" strike="noStrike">
                <a:solidFill>
                  <a:srgbClr val="FFCC66"/>
                </a:solidFill>
                <a:latin typeface="Calibri"/>
                <a:ea typeface="Calibri"/>
                <a:cs typeface="Calibri"/>
                <a:sym typeface="Calibri"/>
                <a:hlinkClick r:id="rId4">
                  <a:extLst>
                    <a:ext uri="{A12FA001-AC4F-418D-AE19-62706E023703}">
                      <ahyp:hlinkClr val="tx"/>
                    </a:ext>
                  </a:extLst>
                </a:hlinkClick>
              </a:rPr>
              <a:t>BENEFITSHELP@VCU.EDU</a:t>
            </a:r>
            <a:endParaRPr b="0" i="0" sz="2000" u="none" cap="none" strike="noStrike">
              <a:solidFill>
                <a:srgbClr val="FFCC66"/>
              </a:solidFill>
              <a:latin typeface="Calibri"/>
              <a:ea typeface="Calibri"/>
              <a:cs typeface="Calibri"/>
              <a:sym typeface="Calibri"/>
            </a:endParaRPr>
          </a:p>
          <a:p>
            <a:pPr indent="0" lvl="0" marL="0" marR="0" rtl="0" algn="ctr">
              <a:lnSpc>
                <a:spcPct val="90000"/>
              </a:lnSpc>
              <a:spcBef>
                <a:spcPts val="525"/>
              </a:spcBef>
              <a:spcAft>
                <a:spcPts val="0"/>
              </a:spcAft>
              <a:buClr>
                <a:srgbClr val="000000"/>
              </a:buClr>
              <a:buSzPts val="2000"/>
              <a:buFont typeface="Arial"/>
              <a:buNone/>
            </a:pPr>
            <a:r>
              <a:rPr b="1" i="0" lang="en-US" sz="2000" u="none" cap="none" strike="noStrike">
                <a:solidFill>
                  <a:srgbClr val="FFFFFF"/>
                </a:solidFill>
                <a:latin typeface="Calibri"/>
                <a:ea typeface="Calibri"/>
                <a:cs typeface="Calibri"/>
                <a:sym typeface="Calibri"/>
              </a:rPr>
              <a:t>804-827-1723</a:t>
            </a:r>
            <a:endParaRPr b="1" sz="2000">
              <a:solidFill>
                <a:srgbClr val="FFFFFF"/>
              </a:solidFill>
              <a:latin typeface="Calibri"/>
              <a:ea typeface="Calibri"/>
              <a:cs typeface="Calibri"/>
              <a:sym typeface="Calibri"/>
            </a:endParaRPr>
          </a:p>
          <a:p>
            <a:pPr indent="0" lvl="0" marL="0" marR="0" rtl="0" algn="ctr">
              <a:lnSpc>
                <a:spcPct val="90000"/>
              </a:lnSpc>
              <a:spcBef>
                <a:spcPts val="525"/>
              </a:spcBef>
              <a:spcAft>
                <a:spcPts val="0"/>
              </a:spcAft>
              <a:buClr>
                <a:srgbClr val="000000"/>
              </a:buClr>
              <a:buSzPts val="2000"/>
              <a:buFont typeface="Arial"/>
              <a:buNone/>
            </a:pPr>
            <a:r>
              <a:rPr b="1" lang="en-US" sz="2000">
                <a:solidFill>
                  <a:srgbClr val="FFFFFF"/>
                </a:solidFill>
                <a:latin typeface="Calibri"/>
                <a:ea typeface="Calibri"/>
                <a:cs typeface="Calibri"/>
                <a:sym typeface="Calibri"/>
              </a:rPr>
              <a:t>Schedule a Retirement Consultation: </a:t>
            </a:r>
            <a:r>
              <a:rPr b="1" lang="en-US" sz="2000" u="sng">
                <a:solidFill>
                  <a:schemeClr val="hlink"/>
                </a:solidFill>
                <a:latin typeface="Calibri"/>
                <a:ea typeface="Calibri"/>
                <a:cs typeface="Calibri"/>
                <a:sym typeface="Calibri"/>
                <a:hlinkClick r:id="rId5"/>
              </a:rPr>
              <a:t>http://bit.ly/3Cepja0</a:t>
            </a:r>
            <a:endParaRPr b="1" sz="2000">
              <a:solidFill>
                <a:srgbClr val="FFFFFF"/>
              </a:solidFill>
              <a:latin typeface="Calibri"/>
              <a:ea typeface="Calibri"/>
              <a:cs typeface="Calibri"/>
              <a:sym typeface="Calibri"/>
            </a:endParaRPr>
          </a:p>
          <a:p>
            <a:pPr indent="0" lvl="0" marL="0" marR="0" rtl="0" algn="ctr">
              <a:lnSpc>
                <a:spcPct val="90000"/>
              </a:lnSpc>
              <a:spcBef>
                <a:spcPts val="525"/>
              </a:spcBef>
              <a:spcAft>
                <a:spcPts val="0"/>
              </a:spcAft>
              <a:buClr>
                <a:srgbClr val="000000"/>
              </a:buClr>
              <a:buSzPts val="2000"/>
              <a:buFont typeface="Arial"/>
              <a:buNone/>
            </a:pPr>
            <a:r>
              <a:t/>
            </a:r>
            <a:endParaRPr b="0" i="0" sz="2000" u="none" cap="none" strike="noStrike">
              <a:solidFill>
                <a:srgbClr val="FFCC66"/>
              </a:solidFill>
              <a:latin typeface="Arial"/>
              <a:ea typeface="Arial"/>
              <a:cs typeface="Arial"/>
              <a:sym typeface="Arial"/>
            </a:endParaRPr>
          </a:p>
          <a:p>
            <a:pPr indent="0" lvl="0" marL="0" marR="0" rtl="0" algn="ctr">
              <a:lnSpc>
                <a:spcPct val="90000"/>
              </a:lnSpc>
              <a:spcBef>
                <a:spcPts val="525"/>
              </a:spcBef>
              <a:spcAft>
                <a:spcPts val="0"/>
              </a:spcAft>
              <a:buClr>
                <a:srgbClr val="000000"/>
              </a:buClr>
              <a:buSzPts val="1500"/>
              <a:buFont typeface="Arial"/>
              <a:buNone/>
            </a:pPr>
            <a:r>
              <a:t/>
            </a:r>
            <a:endParaRPr b="0" i="0" sz="1500" u="none" cap="none" strike="noStrike">
              <a:solidFill>
                <a:srgbClr val="FFFFFF"/>
              </a:solidFill>
              <a:latin typeface="Calibri"/>
              <a:ea typeface="Calibri"/>
              <a:cs typeface="Calibri"/>
              <a:sym typeface="Calibri"/>
            </a:endParaRPr>
          </a:p>
          <a:p>
            <a:pPr indent="0" lvl="0" marL="0" marR="0" rtl="0" algn="ctr">
              <a:lnSpc>
                <a:spcPct val="90000"/>
              </a:lnSpc>
              <a:spcBef>
                <a:spcPts val="525"/>
              </a:spcBef>
              <a:spcAft>
                <a:spcPts val="0"/>
              </a:spcAft>
              <a:buClr>
                <a:srgbClr val="000000"/>
              </a:buClr>
              <a:buSzPts val="2100"/>
              <a:buFont typeface="Arial"/>
              <a:buNone/>
            </a:pPr>
            <a:r>
              <a:t/>
            </a:r>
            <a:endParaRPr b="1" i="0" sz="2100" u="none" cap="none" strike="noStrike">
              <a:solidFill>
                <a:srgbClr val="000000"/>
              </a:solidFill>
              <a:latin typeface="Calibri"/>
              <a:ea typeface="Calibri"/>
              <a:cs typeface="Calibri"/>
              <a:sym typeface="Calibri"/>
            </a:endParaRPr>
          </a:p>
          <a:p>
            <a:pPr indent="0" lvl="0" marL="0" marR="0" rtl="0" algn="ctr">
              <a:lnSpc>
                <a:spcPct val="90000"/>
              </a:lnSpc>
              <a:spcBef>
                <a:spcPts val="563"/>
              </a:spcBef>
              <a:spcAft>
                <a:spcPts val="0"/>
              </a:spcAft>
              <a:buClr>
                <a:srgbClr val="000000"/>
              </a:buClr>
              <a:buSzPts val="2100"/>
              <a:buFont typeface="Arial"/>
              <a:buNone/>
            </a:pPr>
            <a:r>
              <a:t/>
            </a:r>
            <a:endParaRPr b="1" i="0" sz="2100" u="none" cap="none" strike="noStrike">
              <a:solidFill>
                <a:srgbClr val="000000"/>
              </a:solidFill>
              <a:latin typeface="Calibri"/>
              <a:ea typeface="Calibri"/>
              <a:cs typeface="Calibri"/>
              <a:sym typeface="Calibri"/>
            </a:endParaRPr>
          </a:p>
        </p:txBody>
      </p:sp>
      <p:pic>
        <p:nvPicPr>
          <p:cNvPr descr="Image result for light bulb animation with no background" id="360" name="Google Shape;360;p41"/>
          <p:cNvPicPr preferRelativeResize="0"/>
          <p:nvPr/>
        </p:nvPicPr>
        <p:blipFill rotWithShape="1">
          <a:blip r:embed="rId6">
            <a:alphaModFix/>
          </a:blip>
          <a:srcRect b="0" l="0" r="0" t="0"/>
          <a:stretch/>
        </p:blipFill>
        <p:spPr>
          <a:xfrm>
            <a:off x="2796093" y="-293340"/>
            <a:ext cx="3551807" cy="3630021"/>
          </a:xfrm>
          <a:prstGeom prst="rect">
            <a:avLst/>
          </a:prstGeom>
          <a:noFill/>
          <a:ln>
            <a:noFill/>
          </a:ln>
        </p:spPr>
      </p:pic>
      <p:sp>
        <p:nvSpPr>
          <p:cNvPr id="361" name="Google Shape;361;p41"/>
          <p:cNvSpPr txBox="1"/>
          <p:nvPr/>
        </p:nvSpPr>
        <p:spPr>
          <a:xfrm>
            <a:off x="3105897" y="1035054"/>
            <a:ext cx="2932200" cy="6849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00"/>
                </a:solidFill>
                <a:latin typeface="Calibri"/>
                <a:ea typeface="Calibri"/>
                <a:cs typeface="Calibri"/>
                <a:sym typeface="Calibri"/>
              </a:rPr>
              <a:t>QUESTIONS?</a:t>
            </a:r>
            <a:endParaRPr b="0" i="0" sz="40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ph idx="1" type="body"/>
          </p:nvPr>
        </p:nvSpPr>
        <p:spPr>
          <a:xfrm>
            <a:off x="628650" y="1391450"/>
            <a:ext cx="7886700" cy="4351200"/>
          </a:xfrm>
          <a:prstGeom prst="rect">
            <a:avLst/>
          </a:prstGeom>
          <a:noFill/>
          <a:ln>
            <a:noFill/>
          </a:ln>
        </p:spPr>
        <p:txBody>
          <a:bodyPr anchorCtr="0" anchor="t" bIns="45700" lIns="91425" spcFirstLastPara="1" rIns="91425" wrap="square" tIns="45700">
            <a:noAutofit/>
          </a:bodyPr>
          <a:lstStyle/>
          <a:p>
            <a:pPr indent="-171450" lvl="0" marL="171450" marR="0" rtl="0" algn="ctr">
              <a:lnSpc>
                <a:spcPct val="80000"/>
              </a:lnSpc>
              <a:spcBef>
                <a:spcPts val="0"/>
              </a:spcBef>
              <a:spcAft>
                <a:spcPts val="0"/>
              </a:spcAft>
              <a:buClr>
                <a:srgbClr val="000000"/>
              </a:buClr>
              <a:buSzPts val="2400"/>
              <a:buFont typeface="Arial"/>
              <a:buNone/>
            </a:pPr>
            <a:r>
              <a:rPr b="1" lang="en-US" sz="2800">
                <a:solidFill>
                  <a:srgbClr val="000000"/>
                </a:solidFill>
              </a:rPr>
              <a:t>VRS PLAN 1 </a:t>
            </a:r>
            <a:endParaRPr/>
          </a:p>
          <a:p>
            <a:pPr indent="-171450" lvl="0" marL="171450" marR="0" rtl="0" algn="l">
              <a:lnSpc>
                <a:spcPct val="80000"/>
              </a:lnSpc>
              <a:spcBef>
                <a:spcPts val="0"/>
              </a:spcBef>
              <a:spcAft>
                <a:spcPts val="0"/>
              </a:spcAft>
              <a:buClr>
                <a:srgbClr val="000000"/>
              </a:buClr>
              <a:buSzPts val="2400"/>
              <a:buFont typeface="Arial"/>
              <a:buNone/>
            </a:pPr>
            <a:r>
              <a:rPr lang="en-US" sz="1300">
                <a:solidFill>
                  <a:srgbClr val="000000"/>
                </a:solidFill>
              </a:rPr>
              <a:t>(You are in VRS Plan 1 if your membership date is before July 1, 2010, and you were vested as of January 1, 2013)</a:t>
            </a:r>
            <a:endParaRPr sz="1300">
              <a:latin typeface="Calibri"/>
              <a:ea typeface="Calibri"/>
              <a:cs typeface="Calibri"/>
              <a:sym typeface="Calibri"/>
            </a:endParaRPr>
          </a:p>
          <a:p>
            <a:pPr indent="-171450" lvl="0" marL="171450" marR="0" rtl="0" algn="l">
              <a:lnSpc>
                <a:spcPct val="80000"/>
              </a:lnSpc>
              <a:spcBef>
                <a:spcPts val="400"/>
              </a:spcBef>
              <a:spcAft>
                <a:spcPts val="0"/>
              </a:spcAft>
              <a:buClr>
                <a:schemeClr val="dk1"/>
              </a:buClr>
              <a:buSzPts val="2400"/>
              <a:buFont typeface="Arial"/>
              <a:buNone/>
            </a:pPr>
            <a:r>
              <a:t/>
            </a:r>
            <a:endParaRPr i="1" sz="2400">
              <a:solidFill>
                <a:srgbClr val="000000"/>
              </a:solidFill>
              <a:latin typeface="Calibri"/>
              <a:ea typeface="Calibri"/>
              <a:cs typeface="Calibri"/>
              <a:sym typeface="Calibri"/>
            </a:endParaRPr>
          </a:p>
          <a:p>
            <a:pPr indent="-171450" lvl="0" marL="171450" marR="0" rtl="0" algn="l">
              <a:lnSpc>
                <a:spcPct val="80000"/>
              </a:lnSpc>
              <a:spcBef>
                <a:spcPts val="400"/>
              </a:spcBef>
              <a:spcAft>
                <a:spcPts val="0"/>
              </a:spcAft>
              <a:buClr>
                <a:schemeClr val="dk1"/>
              </a:buClr>
              <a:buSzPts val="2400"/>
              <a:buFont typeface="Arial"/>
              <a:buNone/>
            </a:pPr>
            <a:r>
              <a:rPr b="1" lang="en-US" sz="2400">
                <a:solidFill>
                  <a:srgbClr val="000000"/>
                </a:solidFill>
              </a:rPr>
              <a:t>EARLY RETIREMENT </a:t>
            </a:r>
            <a:endParaRPr b="1" sz="2400">
              <a:solidFill>
                <a:srgbClr val="000000"/>
              </a:solidFill>
              <a:latin typeface="Calibri"/>
              <a:ea typeface="Calibri"/>
              <a:cs typeface="Calibri"/>
              <a:sym typeface="Calibri"/>
            </a:endParaRPr>
          </a:p>
          <a:p>
            <a:pPr indent="-171450" lvl="0" marL="171450" rtl="0" algn="l">
              <a:lnSpc>
                <a:spcPct val="80000"/>
              </a:lnSpc>
              <a:spcBef>
                <a:spcPts val="400"/>
              </a:spcBef>
              <a:spcAft>
                <a:spcPts val="0"/>
              </a:spcAft>
              <a:buClr>
                <a:schemeClr val="dk1"/>
              </a:buClr>
              <a:buSzPts val="2400"/>
              <a:buFont typeface="Arial"/>
              <a:buNone/>
            </a:pPr>
            <a:r>
              <a:rPr lang="en-US" sz="2400">
                <a:latin typeface="Calibri"/>
                <a:ea typeface="Calibri"/>
                <a:cs typeface="Calibri"/>
                <a:sym typeface="Calibri"/>
              </a:rPr>
              <a:t>Reduced Retirement benefits</a:t>
            </a:r>
            <a:endParaRPr>
              <a:latin typeface="Calibri"/>
              <a:ea typeface="Calibri"/>
              <a:cs typeface="Calibri"/>
              <a:sym typeface="Calibri"/>
            </a:endParaRPr>
          </a:p>
          <a:p>
            <a:pPr indent="-171450" lvl="0" marL="171450" rtl="0" algn="l">
              <a:lnSpc>
                <a:spcPct val="80000"/>
              </a:lnSpc>
              <a:spcBef>
                <a:spcPts val="400"/>
              </a:spcBef>
              <a:spcAft>
                <a:spcPts val="0"/>
              </a:spcAft>
              <a:buSzPts val="2400"/>
              <a:buChar char="•"/>
            </a:pPr>
            <a:r>
              <a:rPr lang="en-US" sz="2400">
                <a:latin typeface="Calibri"/>
                <a:ea typeface="Calibri"/>
                <a:cs typeface="Calibri"/>
                <a:sym typeface="Calibri"/>
              </a:rPr>
              <a:t>Age 50 with at least 10 years of service, or</a:t>
            </a:r>
            <a:endParaRPr>
              <a:latin typeface="Calibri"/>
              <a:ea typeface="Calibri"/>
              <a:cs typeface="Calibri"/>
              <a:sym typeface="Calibri"/>
            </a:endParaRPr>
          </a:p>
          <a:p>
            <a:pPr indent="-171450" lvl="0" marL="171450" rtl="0" algn="l">
              <a:lnSpc>
                <a:spcPct val="80000"/>
              </a:lnSpc>
              <a:spcBef>
                <a:spcPts val="400"/>
              </a:spcBef>
              <a:spcAft>
                <a:spcPts val="0"/>
              </a:spcAft>
              <a:buSzPts val="2400"/>
              <a:buChar char="•"/>
            </a:pPr>
            <a:r>
              <a:rPr lang="en-US" sz="2400">
                <a:latin typeface="Calibri"/>
                <a:ea typeface="Calibri"/>
                <a:cs typeface="Calibri"/>
                <a:sym typeface="Calibri"/>
              </a:rPr>
              <a:t>Age 55 with at least 5 years of service</a:t>
            </a:r>
            <a:endParaRPr sz="2400"/>
          </a:p>
          <a:p>
            <a:pPr indent="-19050" lvl="0" marL="171450" rtl="0" algn="l">
              <a:lnSpc>
                <a:spcPct val="80000"/>
              </a:lnSpc>
              <a:spcBef>
                <a:spcPts val="400"/>
              </a:spcBef>
              <a:spcAft>
                <a:spcPts val="0"/>
              </a:spcAft>
              <a:buSzPts val="2400"/>
              <a:buNone/>
            </a:pPr>
            <a:r>
              <a:t/>
            </a:r>
            <a:endParaRPr sz="2400">
              <a:latin typeface="Calibri"/>
              <a:ea typeface="Calibri"/>
              <a:cs typeface="Calibri"/>
              <a:sym typeface="Calibri"/>
            </a:endParaRPr>
          </a:p>
          <a:p>
            <a:pPr indent="0" lvl="0" marL="0" rtl="0" algn="l">
              <a:lnSpc>
                <a:spcPct val="80000"/>
              </a:lnSpc>
              <a:spcBef>
                <a:spcPts val="400"/>
              </a:spcBef>
              <a:spcAft>
                <a:spcPts val="0"/>
              </a:spcAft>
              <a:buSzPts val="2400"/>
              <a:buNone/>
            </a:pPr>
            <a:r>
              <a:rPr b="1" lang="en-US" sz="2400"/>
              <a:t>FULL RETIREMENT</a:t>
            </a:r>
            <a:endParaRPr b="1" sz="2400">
              <a:latin typeface="Calibri"/>
              <a:ea typeface="Calibri"/>
              <a:cs typeface="Calibri"/>
              <a:sym typeface="Calibri"/>
            </a:endParaRPr>
          </a:p>
          <a:p>
            <a:pPr indent="-171450" lvl="0" marL="171450" marR="0" rtl="0" algn="l">
              <a:lnSpc>
                <a:spcPct val="80000"/>
              </a:lnSpc>
              <a:spcBef>
                <a:spcPts val="400"/>
              </a:spcBef>
              <a:spcAft>
                <a:spcPts val="0"/>
              </a:spcAft>
              <a:buClr>
                <a:srgbClr val="000000"/>
              </a:buClr>
              <a:buSzPts val="2400"/>
              <a:buFont typeface="Arial"/>
              <a:buNone/>
            </a:pPr>
            <a:r>
              <a:rPr lang="en-US" sz="2400" u="none">
                <a:solidFill>
                  <a:srgbClr val="000000"/>
                </a:solidFill>
                <a:latin typeface="Calibri"/>
                <a:ea typeface="Calibri"/>
                <a:cs typeface="Calibri"/>
                <a:sym typeface="Calibri"/>
              </a:rPr>
              <a:t>Unreduced Retirement benefits</a:t>
            </a:r>
            <a:endParaRPr>
              <a:latin typeface="Calibri"/>
              <a:ea typeface="Calibri"/>
              <a:cs typeface="Calibri"/>
              <a:sym typeface="Calibri"/>
            </a:endParaRPr>
          </a:p>
          <a:p>
            <a:pPr indent="-171450" lvl="0" marL="171450" marR="0" rtl="0" algn="l">
              <a:lnSpc>
                <a:spcPct val="80000"/>
              </a:lnSpc>
              <a:spcBef>
                <a:spcPts val="400"/>
              </a:spcBef>
              <a:spcAft>
                <a:spcPts val="0"/>
              </a:spcAft>
              <a:buClr>
                <a:srgbClr val="000000"/>
              </a:buClr>
              <a:buSzPts val="2400"/>
              <a:buFont typeface="Arial"/>
              <a:buChar char="•"/>
            </a:pPr>
            <a:r>
              <a:rPr lang="en-US" sz="2400" u="none">
                <a:solidFill>
                  <a:srgbClr val="000000"/>
                </a:solidFill>
                <a:latin typeface="Calibri"/>
                <a:ea typeface="Calibri"/>
                <a:cs typeface="Calibri"/>
                <a:sym typeface="Calibri"/>
              </a:rPr>
              <a:t>Age 65 with at least </a:t>
            </a:r>
            <a:r>
              <a:rPr lang="en-US" sz="2400">
                <a:solidFill>
                  <a:srgbClr val="000000"/>
                </a:solidFill>
              </a:rPr>
              <a:t>5</a:t>
            </a:r>
            <a:r>
              <a:rPr lang="en-US" sz="2400" u="none">
                <a:solidFill>
                  <a:srgbClr val="000000"/>
                </a:solidFill>
                <a:latin typeface="Calibri"/>
                <a:ea typeface="Calibri"/>
                <a:cs typeface="Calibri"/>
                <a:sym typeface="Calibri"/>
              </a:rPr>
              <a:t> years of service, or</a:t>
            </a:r>
            <a:endParaRPr>
              <a:latin typeface="Calibri"/>
              <a:ea typeface="Calibri"/>
              <a:cs typeface="Calibri"/>
              <a:sym typeface="Calibri"/>
            </a:endParaRPr>
          </a:p>
          <a:p>
            <a:pPr indent="-171450" lvl="0" marL="171450" marR="0" rtl="0" algn="l">
              <a:lnSpc>
                <a:spcPct val="80000"/>
              </a:lnSpc>
              <a:spcBef>
                <a:spcPts val="400"/>
              </a:spcBef>
              <a:spcAft>
                <a:spcPts val="0"/>
              </a:spcAft>
              <a:buClr>
                <a:srgbClr val="000000"/>
              </a:buClr>
              <a:buSzPts val="2400"/>
              <a:buFont typeface="Arial"/>
              <a:buChar char="•"/>
            </a:pPr>
            <a:r>
              <a:rPr lang="en-US" sz="2400" u="none">
                <a:solidFill>
                  <a:srgbClr val="000000"/>
                </a:solidFill>
                <a:latin typeface="Calibri"/>
                <a:ea typeface="Calibri"/>
                <a:cs typeface="Calibri"/>
                <a:sym typeface="Calibri"/>
              </a:rPr>
              <a:t>Age 50 with at least 30 years of service</a:t>
            </a:r>
            <a:endParaRPr>
              <a:latin typeface="Calibri"/>
              <a:ea typeface="Calibri"/>
              <a:cs typeface="Calibri"/>
              <a:sym typeface="Calibri"/>
            </a:endParaRPr>
          </a:p>
          <a:p>
            <a:pPr indent="-171450" lvl="0" marL="171450" marR="0" rtl="0" algn="l">
              <a:lnSpc>
                <a:spcPct val="80000"/>
              </a:lnSpc>
              <a:spcBef>
                <a:spcPts val="400"/>
              </a:spcBef>
              <a:spcAft>
                <a:spcPts val="0"/>
              </a:spcAft>
              <a:buClr>
                <a:schemeClr val="dk1"/>
              </a:buClr>
              <a:buSzPts val="2400"/>
              <a:buFont typeface="Arial"/>
              <a:buNone/>
            </a:pPr>
            <a:r>
              <a:t/>
            </a:r>
            <a:endParaRPr b="0" sz="2400" u="none">
              <a:solidFill>
                <a:srgbClr val="000000"/>
              </a:solidFill>
              <a:latin typeface="Calibri"/>
              <a:ea typeface="Calibri"/>
              <a:cs typeface="Calibri"/>
              <a:sym typeface="Calibri"/>
            </a:endParaRPr>
          </a:p>
          <a:p>
            <a:pPr indent="0" lvl="0" marL="171450" marR="0" rtl="0" algn="l">
              <a:lnSpc>
                <a:spcPct val="80000"/>
              </a:lnSpc>
              <a:spcBef>
                <a:spcPts val="400"/>
              </a:spcBef>
              <a:spcAft>
                <a:spcPts val="0"/>
              </a:spcAft>
              <a:buSzPts val="1800"/>
              <a:buNone/>
            </a:pPr>
            <a:r>
              <a:t/>
            </a:r>
            <a:endParaRPr>
              <a:latin typeface="Calibri"/>
              <a:ea typeface="Calibri"/>
              <a:cs typeface="Calibri"/>
              <a:sym typeface="Calibri"/>
            </a:endParaRPr>
          </a:p>
          <a:p>
            <a:pPr indent="-171450" lvl="0" marL="171450" marR="0" rtl="0" algn="l">
              <a:lnSpc>
                <a:spcPct val="80000"/>
              </a:lnSpc>
              <a:spcBef>
                <a:spcPts val="400"/>
              </a:spcBef>
              <a:spcAft>
                <a:spcPts val="0"/>
              </a:spcAft>
              <a:buClr>
                <a:schemeClr val="dk1"/>
              </a:buClr>
              <a:buSzPts val="2200"/>
              <a:buFont typeface="Arial"/>
              <a:buNone/>
            </a:pPr>
            <a:r>
              <a:t/>
            </a:r>
            <a:endParaRPr b="0" i="0" sz="2200" u="none">
              <a:solidFill>
                <a:srgbClr val="000000"/>
              </a:solidFill>
              <a:latin typeface="Calibri"/>
              <a:ea typeface="Calibri"/>
              <a:cs typeface="Calibri"/>
              <a:sym typeface="Calibri"/>
            </a:endParaRPr>
          </a:p>
        </p:txBody>
      </p:sp>
      <p:sp>
        <p:nvSpPr>
          <p:cNvPr id="113" name="Google Shape;113;p4"/>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4" name="Google Shape;114;p4"/>
          <p:cNvSpPr txBox="1"/>
          <p:nvPr/>
        </p:nvSpPr>
        <p:spPr>
          <a:xfrm>
            <a:off x="987641" y="488469"/>
            <a:ext cx="7168718" cy="600164"/>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RETIREMENT ELIGIBILITY</a:t>
            </a:r>
            <a:endParaRPr b="0" i="0" sz="3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5"/>
          <p:cNvSpPr txBox="1"/>
          <p:nvPr>
            <p:ph idx="1" type="body"/>
          </p:nvPr>
        </p:nvSpPr>
        <p:spPr>
          <a:xfrm>
            <a:off x="573719" y="1027905"/>
            <a:ext cx="7886700" cy="5079931"/>
          </a:xfrm>
          <a:prstGeom prst="rect">
            <a:avLst/>
          </a:prstGeom>
          <a:noFill/>
          <a:ln>
            <a:noFill/>
          </a:ln>
        </p:spPr>
        <p:txBody>
          <a:bodyPr anchorCtr="0" anchor="t" bIns="45700" lIns="91425" spcFirstLastPara="1" rIns="91425" wrap="square" tIns="45700">
            <a:noAutofit/>
          </a:bodyPr>
          <a:lstStyle/>
          <a:p>
            <a:pPr indent="-171450" lvl="0" marL="171450" rtl="0" algn="ctr">
              <a:lnSpc>
                <a:spcPct val="80000"/>
              </a:lnSpc>
              <a:spcBef>
                <a:spcPts val="0"/>
              </a:spcBef>
              <a:spcAft>
                <a:spcPts val="0"/>
              </a:spcAft>
              <a:buClr>
                <a:srgbClr val="000000"/>
              </a:buClr>
              <a:buSzPts val="2400"/>
              <a:buNone/>
            </a:pPr>
            <a:r>
              <a:t/>
            </a:r>
            <a:endParaRPr sz="2400">
              <a:solidFill>
                <a:srgbClr val="000000"/>
              </a:solidFill>
            </a:endParaRPr>
          </a:p>
          <a:p>
            <a:pPr indent="-171450" lvl="0" marL="171450" rtl="0" algn="ctr">
              <a:lnSpc>
                <a:spcPct val="80000"/>
              </a:lnSpc>
              <a:spcBef>
                <a:spcPts val="0"/>
              </a:spcBef>
              <a:spcAft>
                <a:spcPts val="0"/>
              </a:spcAft>
              <a:buClr>
                <a:srgbClr val="000000"/>
              </a:buClr>
              <a:buSzPts val="2400"/>
              <a:buNone/>
            </a:pPr>
            <a:r>
              <a:rPr b="1" lang="en-US" sz="2800">
                <a:solidFill>
                  <a:srgbClr val="000000"/>
                </a:solidFill>
              </a:rPr>
              <a:t>VRS PLAN 2 &amp; HYBRID </a:t>
            </a:r>
            <a:endParaRPr/>
          </a:p>
          <a:p>
            <a:pPr indent="-171450" lvl="0" marL="171450" rtl="0" algn="ctr">
              <a:lnSpc>
                <a:spcPct val="90000"/>
              </a:lnSpc>
              <a:spcBef>
                <a:spcPts val="300"/>
              </a:spcBef>
              <a:spcAft>
                <a:spcPts val="0"/>
              </a:spcAft>
              <a:buClr>
                <a:srgbClr val="000000"/>
              </a:buClr>
              <a:buSzPts val="1800"/>
              <a:buNone/>
            </a:pPr>
            <a:r>
              <a:rPr b="1" lang="en-US" sz="1400">
                <a:solidFill>
                  <a:srgbClr val="000000"/>
                </a:solidFill>
              </a:rPr>
              <a:t>Plan 2:</a:t>
            </a:r>
            <a:r>
              <a:rPr lang="en-US" sz="1400">
                <a:solidFill>
                  <a:srgbClr val="000000"/>
                </a:solidFill>
              </a:rPr>
              <a:t> Membership date prior to July 1, 2010 but not vested as of January 1, 2013 </a:t>
            </a:r>
            <a:r>
              <a:rPr b="1" lang="en-US" sz="1400" u="sng">
                <a:solidFill>
                  <a:srgbClr val="000000"/>
                </a:solidFill>
              </a:rPr>
              <a:t>or</a:t>
            </a:r>
            <a:endParaRPr sz="1400"/>
          </a:p>
          <a:p>
            <a:pPr indent="-171450" lvl="0" marL="171450" rtl="0" algn="ctr">
              <a:lnSpc>
                <a:spcPct val="90000"/>
              </a:lnSpc>
              <a:spcBef>
                <a:spcPts val="300"/>
              </a:spcBef>
              <a:spcAft>
                <a:spcPts val="0"/>
              </a:spcAft>
              <a:buClr>
                <a:srgbClr val="000000"/>
              </a:buClr>
              <a:buSzPts val="1800"/>
              <a:buNone/>
            </a:pPr>
            <a:r>
              <a:rPr lang="en-US" sz="1400">
                <a:solidFill>
                  <a:srgbClr val="000000"/>
                </a:solidFill>
              </a:rPr>
              <a:t>membership date between July 1, 2010 and  December 31, 2013 with no prior VRS service credit.</a:t>
            </a:r>
            <a:endParaRPr/>
          </a:p>
          <a:p>
            <a:pPr indent="-171450" lvl="0" marL="171450" rtl="0" algn="ctr">
              <a:lnSpc>
                <a:spcPct val="90000"/>
              </a:lnSpc>
              <a:spcBef>
                <a:spcPts val="300"/>
              </a:spcBef>
              <a:spcAft>
                <a:spcPts val="0"/>
              </a:spcAft>
              <a:buSzPts val="1800"/>
              <a:buNone/>
            </a:pPr>
            <a:r>
              <a:rPr b="1" lang="en-US" sz="1400"/>
              <a:t>Hybrid: </a:t>
            </a:r>
            <a:r>
              <a:rPr lang="en-US" sz="1400"/>
              <a:t>Membership date on or after January 1, 2014</a:t>
            </a:r>
            <a:endParaRPr sz="1400">
              <a:solidFill>
                <a:srgbClr val="000000"/>
              </a:solidFill>
            </a:endParaRPr>
          </a:p>
          <a:p>
            <a:pPr indent="-171450" lvl="0" marL="171450" marR="0" rtl="0" algn="l">
              <a:lnSpc>
                <a:spcPct val="90000"/>
              </a:lnSpc>
              <a:spcBef>
                <a:spcPts val="400"/>
              </a:spcBef>
              <a:spcAft>
                <a:spcPts val="0"/>
              </a:spcAft>
              <a:buClr>
                <a:schemeClr val="dk1"/>
              </a:buClr>
              <a:buSzPts val="2400"/>
              <a:buFont typeface="Arial"/>
              <a:buNone/>
            </a:pPr>
            <a:r>
              <a:t/>
            </a:r>
            <a:endParaRPr i="1" sz="2400">
              <a:solidFill>
                <a:srgbClr val="000000"/>
              </a:solidFill>
              <a:latin typeface="Calibri"/>
              <a:ea typeface="Calibri"/>
              <a:cs typeface="Calibri"/>
              <a:sym typeface="Calibri"/>
            </a:endParaRPr>
          </a:p>
          <a:p>
            <a:pPr indent="-171450" lvl="0" marL="171450" rtl="0" algn="l">
              <a:lnSpc>
                <a:spcPct val="80000"/>
              </a:lnSpc>
              <a:spcBef>
                <a:spcPts val="400"/>
              </a:spcBef>
              <a:spcAft>
                <a:spcPts val="0"/>
              </a:spcAft>
              <a:buSzPts val="2400"/>
              <a:buNone/>
            </a:pPr>
            <a:r>
              <a:rPr b="1" lang="en-US" sz="2200">
                <a:solidFill>
                  <a:srgbClr val="000000"/>
                </a:solidFill>
              </a:rPr>
              <a:t>EARLY RETIREMENT </a:t>
            </a:r>
            <a:endParaRPr/>
          </a:p>
          <a:p>
            <a:pPr indent="-171450" lvl="0" marL="171450" rtl="0" algn="l">
              <a:lnSpc>
                <a:spcPct val="80000"/>
              </a:lnSpc>
              <a:spcBef>
                <a:spcPts val="400"/>
              </a:spcBef>
              <a:spcAft>
                <a:spcPts val="0"/>
              </a:spcAft>
              <a:buSzPts val="2400"/>
              <a:buNone/>
            </a:pPr>
            <a:r>
              <a:rPr lang="en-US" sz="2200"/>
              <a:t>Reduced Retirement benefits</a:t>
            </a:r>
            <a:endParaRPr/>
          </a:p>
          <a:p>
            <a:pPr indent="-171450" lvl="0" marL="171450" rtl="0" algn="l">
              <a:lnSpc>
                <a:spcPct val="90000"/>
              </a:lnSpc>
              <a:spcBef>
                <a:spcPts val="400"/>
              </a:spcBef>
              <a:spcAft>
                <a:spcPts val="0"/>
              </a:spcAft>
              <a:buSzPts val="2400"/>
              <a:buChar char="•"/>
            </a:pPr>
            <a:r>
              <a:rPr lang="en-US" sz="2200">
                <a:latin typeface="Calibri"/>
                <a:ea typeface="Calibri"/>
                <a:cs typeface="Calibri"/>
                <a:sym typeface="Calibri"/>
              </a:rPr>
              <a:t>Age 60 with at least 5 years of service</a:t>
            </a:r>
            <a:endParaRPr sz="2200">
              <a:latin typeface="Calibri"/>
              <a:ea typeface="Calibri"/>
              <a:cs typeface="Calibri"/>
              <a:sym typeface="Calibri"/>
            </a:endParaRPr>
          </a:p>
          <a:p>
            <a:pPr indent="0" lvl="0" marL="171450" rtl="0" algn="l">
              <a:lnSpc>
                <a:spcPct val="90000"/>
              </a:lnSpc>
              <a:spcBef>
                <a:spcPts val="400"/>
              </a:spcBef>
              <a:spcAft>
                <a:spcPts val="0"/>
              </a:spcAft>
              <a:buSzPts val="1800"/>
              <a:buNone/>
            </a:pPr>
            <a:r>
              <a:t/>
            </a:r>
            <a:endParaRPr sz="2200">
              <a:latin typeface="Calibri"/>
              <a:ea typeface="Calibri"/>
              <a:cs typeface="Calibri"/>
              <a:sym typeface="Calibri"/>
            </a:endParaRPr>
          </a:p>
          <a:p>
            <a:pPr indent="0" lvl="0" marL="0" rtl="0" algn="l">
              <a:lnSpc>
                <a:spcPct val="80000"/>
              </a:lnSpc>
              <a:spcBef>
                <a:spcPts val="400"/>
              </a:spcBef>
              <a:spcAft>
                <a:spcPts val="0"/>
              </a:spcAft>
              <a:buSzPts val="2400"/>
              <a:buNone/>
            </a:pPr>
            <a:r>
              <a:rPr b="1" lang="en-US" sz="2200"/>
              <a:t>FULL RETIREMENT</a:t>
            </a:r>
            <a:endParaRPr/>
          </a:p>
          <a:p>
            <a:pPr indent="-171450" lvl="0" marL="171450" rtl="0" algn="l">
              <a:lnSpc>
                <a:spcPct val="80000"/>
              </a:lnSpc>
              <a:spcBef>
                <a:spcPts val="400"/>
              </a:spcBef>
              <a:spcAft>
                <a:spcPts val="0"/>
              </a:spcAft>
              <a:buClr>
                <a:srgbClr val="000000"/>
              </a:buClr>
              <a:buSzPts val="2400"/>
              <a:buNone/>
            </a:pPr>
            <a:r>
              <a:rPr lang="en-US" sz="2200">
                <a:solidFill>
                  <a:srgbClr val="000000"/>
                </a:solidFill>
              </a:rPr>
              <a:t>Unreduced Retirement benefits</a:t>
            </a:r>
            <a:endParaRPr sz="2200"/>
          </a:p>
          <a:p>
            <a:pPr indent="-171450" lvl="0" marL="171450" marR="0" rtl="0" algn="l">
              <a:lnSpc>
                <a:spcPct val="90000"/>
              </a:lnSpc>
              <a:spcBef>
                <a:spcPts val="400"/>
              </a:spcBef>
              <a:spcAft>
                <a:spcPts val="0"/>
              </a:spcAft>
              <a:buClr>
                <a:srgbClr val="000000"/>
              </a:buClr>
              <a:buSzPts val="2400"/>
              <a:buFont typeface="Arial"/>
              <a:buChar char="•"/>
            </a:pPr>
            <a:r>
              <a:rPr b="0" i="0" lang="en-US" sz="2200" u="none">
                <a:solidFill>
                  <a:srgbClr val="000000"/>
                </a:solidFill>
                <a:latin typeface="Calibri"/>
                <a:ea typeface="Calibri"/>
                <a:cs typeface="Calibri"/>
                <a:sym typeface="Calibri"/>
              </a:rPr>
              <a:t>Your normal Social Security retirement age with at least </a:t>
            </a:r>
            <a:r>
              <a:rPr lang="en-US" sz="2200">
                <a:solidFill>
                  <a:srgbClr val="000000"/>
                </a:solidFill>
              </a:rPr>
              <a:t>5</a:t>
            </a:r>
            <a:r>
              <a:rPr b="0" i="0" lang="en-US" sz="2200" u="none">
                <a:solidFill>
                  <a:srgbClr val="000000"/>
                </a:solidFill>
                <a:latin typeface="Calibri"/>
                <a:ea typeface="Calibri"/>
                <a:cs typeface="Calibri"/>
                <a:sym typeface="Calibri"/>
              </a:rPr>
              <a:t> years of service, or</a:t>
            </a:r>
            <a:endParaRPr sz="2200">
              <a:latin typeface="Calibri"/>
              <a:ea typeface="Calibri"/>
              <a:cs typeface="Calibri"/>
              <a:sym typeface="Calibri"/>
            </a:endParaRPr>
          </a:p>
          <a:p>
            <a:pPr indent="-171450" lvl="0" marL="171450" marR="0" rtl="0" algn="l">
              <a:lnSpc>
                <a:spcPct val="90000"/>
              </a:lnSpc>
              <a:spcBef>
                <a:spcPts val="400"/>
              </a:spcBef>
              <a:spcAft>
                <a:spcPts val="0"/>
              </a:spcAft>
              <a:buClr>
                <a:srgbClr val="000000"/>
              </a:buClr>
              <a:buSzPts val="2400"/>
              <a:buFont typeface="Arial"/>
              <a:buChar char="•"/>
            </a:pPr>
            <a:r>
              <a:rPr b="0" i="0" lang="en-US" sz="2200" u="none">
                <a:solidFill>
                  <a:srgbClr val="000000"/>
                </a:solidFill>
                <a:latin typeface="Calibri"/>
                <a:ea typeface="Calibri"/>
                <a:cs typeface="Calibri"/>
                <a:sym typeface="Calibri"/>
              </a:rPr>
              <a:t>When sum of age and service equals 90</a:t>
            </a:r>
            <a:endParaRPr sz="2200">
              <a:latin typeface="Calibri"/>
              <a:ea typeface="Calibri"/>
              <a:cs typeface="Calibri"/>
              <a:sym typeface="Calibri"/>
            </a:endParaRPr>
          </a:p>
          <a:p>
            <a:pPr indent="-171450" lvl="0" marL="171450" marR="0" rtl="0" algn="l">
              <a:lnSpc>
                <a:spcPct val="90000"/>
              </a:lnSpc>
              <a:spcBef>
                <a:spcPts val="300"/>
              </a:spcBef>
              <a:spcAft>
                <a:spcPts val="0"/>
              </a:spcAft>
              <a:buClr>
                <a:schemeClr val="dk1"/>
              </a:buClr>
              <a:buSzPts val="1600"/>
              <a:buFont typeface="Arial"/>
              <a:buNone/>
            </a:pPr>
            <a:r>
              <a:t/>
            </a:r>
            <a:endParaRPr b="0" i="1" sz="1600" u="none">
              <a:solidFill>
                <a:srgbClr val="000000"/>
              </a:solidFill>
              <a:latin typeface="Calibri"/>
              <a:ea typeface="Calibri"/>
              <a:cs typeface="Calibri"/>
              <a:sym typeface="Calibri"/>
            </a:endParaRPr>
          </a:p>
          <a:p>
            <a:pPr indent="0" lvl="0" marL="171450" marR="0" rtl="0" algn="l">
              <a:lnSpc>
                <a:spcPct val="90000"/>
              </a:lnSpc>
              <a:spcBef>
                <a:spcPts val="400"/>
              </a:spcBef>
              <a:spcAft>
                <a:spcPts val="0"/>
              </a:spcAft>
              <a:buSzPts val="1800"/>
              <a:buNone/>
            </a:pPr>
            <a:r>
              <a:t/>
            </a:r>
            <a:endParaRPr>
              <a:latin typeface="Calibri"/>
              <a:ea typeface="Calibri"/>
              <a:cs typeface="Calibri"/>
              <a:sym typeface="Calibri"/>
            </a:endParaRPr>
          </a:p>
          <a:p>
            <a:pPr indent="-171450" lvl="0" marL="171450" marR="0" rtl="0" algn="l">
              <a:lnSpc>
                <a:spcPct val="90000"/>
              </a:lnSpc>
              <a:spcBef>
                <a:spcPts val="300"/>
              </a:spcBef>
              <a:spcAft>
                <a:spcPts val="0"/>
              </a:spcAft>
              <a:buClr>
                <a:srgbClr val="000000"/>
              </a:buClr>
              <a:buSzPts val="1800"/>
              <a:buFont typeface="Arial"/>
              <a:buNone/>
            </a:pPr>
            <a:r>
              <a:t/>
            </a:r>
            <a:endParaRPr sz="1800">
              <a:solidFill>
                <a:srgbClr val="000000"/>
              </a:solidFill>
              <a:latin typeface="Arial Narrow"/>
              <a:ea typeface="Arial Narrow"/>
              <a:cs typeface="Arial Narrow"/>
              <a:sym typeface="Arial Narrow"/>
            </a:endParaRPr>
          </a:p>
        </p:txBody>
      </p:sp>
      <p:sp>
        <p:nvSpPr>
          <p:cNvPr id="120" name="Google Shape;120;p5"/>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1" name="Google Shape;121;p5"/>
          <p:cNvSpPr txBox="1"/>
          <p:nvPr/>
        </p:nvSpPr>
        <p:spPr>
          <a:xfrm>
            <a:off x="987641" y="479309"/>
            <a:ext cx="7168718" cy="600164"/>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RETIREMENT ELIGIBILITY</a:t>
            </a:r>
            <a:endParaRPr b="0" i="0" sz="3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xEl>
                                              <p:pRg end="16" st="1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ph type="title"/>
          </p:nvPr>
        </p:nvSpPr>
        <p:spPr>
          <a:xfrm>
            <a:off x="628650" y="0"/>
            <a:ext cx="7886700" cy="982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CALCULATING THE UNREDUCED BENEFIT - VRS</a:t>
            </a:r>
            <a:endParaRPr/>
          </a:p>
        </p:txBody>
      </p:sp>
      <p:graphicFrame>
        <p:nvGraphicFramePr>
          <p:cNvPr id="127" name="Google Shape;127;p6"/>
          <p:cNvGraphicFramePr/>
          <p:nvPr/>
        </p:nvGraphicFramePr>
        <p:xfrm>
          <a:off x="419450" y="783575"/>
          <a:ext cx="3000000" cy="3000000"/>
        </p:xfrm>
        <a:graphic>
          <a:graphicData uri="http://schemas.openxmlformats.org/drawingml/2006/table">
            <a:tbl>
              <a:tblPr>
                <a:noFill/>
                <a:tableStyleId>{87C1DCCB-4CC5-4447-971D-2D4CE1FAC5B7}</a:tableStyleId>
              </a:tblPr>
              <a:tblGrid>
                <a:gridCol w="2136675"/>
                <a:gridCol w="2063575"/>
                <a:gridCol w="2037650"/>
                <a:gridCol w="2067175"/>
              </a:tblGrid>
              <a:tr h="381000">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solidFill>
                          <a:schemeClr val="dk1"/>
                        </a:solidFill>
                        <a:latin typeface="Calibri"/>
                        <a:ea typeface="Calibri"/>
                        <a:cs typeface="Calibri"/>
                        <a:sym typeface="Calibri"/>
                      </a:endParaRPr>
                    </a:p>
                  </a:txBody>
                  <a:tcPr marT="45700" marB="45700" marR="91425" marL="9142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Narrow"/>
                        <a:buNone/>
                      </a:pPr>
                      <a:r>
                        <a:rPr b="1" i="0" lang="en-US" sz="1800" u="none" cap="none" strike="noStrike">
                          <a:solidFill>
                            <a:srgbClr val="000000"/>
                          </a:solidFill>
                          <a:latin typeface="Arial Narrow"/>
                          <a:ea typeface="Arial Narrow"/>
                          <a:cs typeface="Arial Narrow"/>
                          <a:sym typeface="Arial Narrow"/>
                        </a:rPr>
                        <a:t>Plan 1</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c>
                  <a:txBody>
                    <a:bodyPr/>
                    <a:lstStyle/>
                    <a:p>
                      <a:pPr indent="0" lvl="0" marL="0" marR="0" rtl="0" algn="ctr">
                        <a:lnSpc>
                          <a:spcPct val="100000"/>
                        </a:lnSpc>
                        <a:spcBef>
                          <a:spcPts val="0"/>
                        </a:spcBef>
                        <a:spcAft>
                          <a:spcPts val="0"/>
                        </a:spcAft>
                        <a:buClr>
                          <a:srgbClr val="000000"/>
                        </a:buClr>
                        <a:buSzPts val="1800"/>
                        <a:buFont typeface="Arial Narrow"/>
                        <a:buNone/>
                      </a:pPr>
                      <a:r>
                        <a:rPr b="1" i="0" lang="en-US" sz="1800" u="none" cap="none" strike="noStrike">
                          <a:solidFill>
                            <a:srgbClr val="000000"/>
                          </a:solidFill>
                          <a:latin typeface="Arial Narrow"/>
                          <a:ea typeface="Arial Narrow"/>
                          <a:cs typeface="Arial Narrow"/>
                          <a:sym typeface="Arial Narrow"/>
                        </a:rPr>
                        <a:t>Plan 2</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en-US" sz="1800" u="none" cap="none" strike="noStrike">
                          <a:latin typeface="Arial Narrow"/>
                          <a:ea typeface="Arial Narrow"/>
                          <a:cs typeface="Arial Narrow"/>
                          <a:sym typeface="Arial Narrow"/>
                        </a:rPr>
                        <a:t>Hybrid DB</a:t>
                      </a:r>
                      <a:endParaRPr b="1" i="0" sz="1800" u="none" cap="none" strike="noStrike">
                        <a:solidFill>
                          <a:srgbClr val="000000"/>
                        </a:solidFill>
                        <a:latin typeface="Arial Narrow"/>
                        <a:ea typeface="Arial Narrow"/>
                        <a:cs typeface="Arial Narrow"/>
                        <a:sym typeface="Arial Narrow"/>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r>
              <a:tr h="671500">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Average Final Compensation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Narrow"/>
                        <a:ea typeface="Arial Narrow"/>
                        <a:cs typeface="Arial Narrow"/>
                        <a:sym typeface="Arial Narrow"/>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5B5"/>
                    </a:solidFill>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Highest </a:t>
                      </a:r>
                      <a:r>
                        <a:rPr b="0" i="0" lang="en-US" sz="1800" u="sng" cap="none" strike="noStrike">
                          <a:solidFill>
                            <a:srgbClr val="000000"/>
                          </a:solidFill>
                          <a:latin typeface="Arial Narrow"/>
                          <a:ea typeface="Arial Narrow"/>
                          <a:cs typeface="Arial Narrow"/>
                          <a:sym typeface="Arial Narrow"/>
                        </a:rPr>
                        <a:t>36</a:t>
                      </a:r>
                      <a:r>
                        <a:rPr b="0" i="0" lang="en-US" sz="1800" u="none" cap="none" strike="noStrike">
                          <a:solidFill>
                            <a:srgbClr val="000000"/>
                          </a:solidFill>
                          <a:latin typeface="Arial Narrow"/>
                          <a:ea typeface="Arial Narrow"/>
                          <a:cs typeface="Arial Narrow"/>
                          <a:sym typeface="Arial Narrow"/>
                        </a:rPr>
                        <a:t> months of consecutive salary</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D5B5"/>
                    </a:solidFill>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Highest </a:t>
                      </a:r>
                      <a:r>
                        <a:rPr b="0" i="0" lang="en-US" sz="1800" u="sng" cap="none" strike="noStrike">
                          <a:solidFill>
                            <a:srgbClr val="000000"/>
                          </a:solidFill>
                          <a:latin typeface="Arial Narrow"/>
                          <a:ea typeface="Arial Narrow"/>
                          <a:cs typeface="Arial Narrow"/>
                          <a:sym typeface="Arial Narrow"/>
                        </a:rPr>
                        <a:t>60</a:t>
                      </a:r>
                      <a:r>
                        <a:rPr b="0" i="0" lang="en-US" sz="1800" u="none" cap="none" strike="noStrike">
                          <a:solidFill>
                            <a:srgbClr val="000000"/>
                          </a:solidFill>
                          <a:latin typeface="Arial Narrow"/>
                          <a:ea typeface="Arial Narrow"/>
                          <a:cs typeface="Arial Narrow"/>
                          <a:sym typeface="Arial Narrow"/>
                        </a:rPr>
                        <a:t> months of consecutive salary</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D5B5"/>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solidFill>
                            <a:schemeClr val="dk1"/>
                          </a:solidFill>
                          <a:latin typeface="Arial Narrow"/>
                          <a:ea typeface="Arial Narrow"/>
                          <a:cs typeface="Arial Narrow"/>
                          <a:sym typeface="Arial Narrow"/>
                        </a:rPr>
                        <a:t>Highest </a:t>
                      </a:r>
                      <a:r>
                        <a:rPr lang="en-US" sz="1800" u="sng" cap="none" strike="noStrike">
                          <a:solidFill>
                            <a:schemeClr val="dk1"/>
                          </a:solidFill>
                          <a:latin typeface="Arial Narrow"/>
                          <a:ea typeface="Arial Narrow"/>
                          <a:cs typeface="Arial Narrow"/>
                          <a:sym typeface="Arial Narrow"/>
                        </a:rPr>
                        <a:t>60</a:t>
                      </a:r>
                      <a:r>
                        <a:rPr lang="en-US" sz="1800" u="none" cap="none" strike="noStrike">
                          <a:solidFill>
                            <a:schemeClr val="dk1"/>
                          </a:solidFill>
                          <a:latin typeface="Arial Narrow"/>
                          <a:ea typeface="Arial Narrow"/>
                          <a:cs typeface="Arial Narrow"/>
                          <a:sym typeface="Arial Narrow"/>
                        </a:rPr>
                        <a:t> months of consecutive salary</a:t>
                      </a:r>
                      <a:endParaRPr sz="1800" u="none" cap="none" strike="noStrike">
                        <a:latin typeface="Arial Narrow"/>
                        <a:ea typeface="Arial Narrow"/>
                        <a:cs typeface="Arial Narrow"/>
                        <a:sym typeface="Arial Narrow"/>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D5B5"/>
                    </a:solidFill>
                  </a:tcPr>
                </a:tc>
              </a:tr>
              <a:tr h="366700">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Retirement Multiplier</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CDB"/>
                    </a:solidFill>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X1.7%</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DCDB"/>
                    </a:solidFill>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X1.65%</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DCDB"/>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latin typeface="Arial Narrow"/>
                          <a:ea typeface="Arial Narrow"/>
                          <a:cs typeface="Arial Narrow"/>
                          <a:sym typeface="Arial Narrow"/>
                        </a:rPr>
                        <a:t>X1.00%</a:t>
                      </a:r>
                      <a:endParaRPr b="0" i="0" sz="1800" u="none" cap="none" strike="noStrike">
                        <a:solidFill>
                          <a:srgbClr val="000000"/>
                        </a:solidFill>
                        <a:latin typeface="Arial Narrow"/>
                        <a:ea typeface="Arial Narrow"/>
                        <a:cs typeface="Arial Narrow"/>
                        <a:sym typeface="Arial Narrow"/>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DCDB"/>
                    </a:solidFill>
                  </a:tcPr>
                </a:tc>
              </a:tr>
              <a:tr h="576250">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Years of VRS Service credit</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4BD"/>
                    </a:solidFill>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X Years of Service Credit</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4BD"/>
                    </a:solidFill>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X Years of Service Credit</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4BD"/>
                    </a:solidFill>
                  </a:tcPr>
                </a:tc>
                <a:tc>
                  <a:txBody>
                    <a:bodyPr/>
                    <a:lstStyle/>
                    <a:p>
                      <a:pPr indent="0" lvl="0" marL="0" marR="0" rtl="0" algn="ctr">
                        <a:lnSpc>
                          <a:spcPct val="100000"/>
                        </a:lnSpc>
                        <a:spcBef>
                          <a:spcPts val="0"/>
                        </a:spcBef>
                        <a:spcAft>
                          <a:spcPts val="0"/>
                        </a:spcAft>
                        <a:buClr>
                          <a:schemeClr val="dk1"/>
                        </a:buClr>
                        <a:buSzPts val="1800"/>
                        <a:buFont typeface="Arial Narrow"/>
                        <a:buNone/>
                      </a:pPr>
                      <a:r>
                        <a:rPr lang="en-US" sz="1800" u="none" cap="none" strike="noStrike">
                          <a:solidFill>
                            <a:schemeClr val="dk1"/>
                          </a:solidFill>
                          <a:latin typeface="Arial Narrow"/>
                          <a:ea typeface="Arial Narrow"/>
                          <a:cs typeface="Arial Narrow"/>
                          <a:sym typeface="Arial Narrow"/>
                        </a:rPr>
                        <a:t>X Years of Service Credit</a:t>
                      </a:r>
                      <a:endParaRPr b="0" i="0" sz="1800" u="none" cap="none" strike="noStrike">
                        <a:solidFill>
                          <a:srgbClr val="000000"/>
                        </a:solidFill>
                        <a:latin typeface="Arial Narrow"/>
                        <a:ea typeface="Arial Narrow"/>
                        <a:cs typeface="Arial Narrow"/>
                        <a:sym typeface="Arial Narrow"/>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4BD"/>
                    </a:solidFill>
                  </a:tcPr>
                </a:tc>
              </a:tr>
              <a:tr h="576250">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Yearly Benefit Amount</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Annual Benefit Amount</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Annual Benefit Amount</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800"/>
                        <a:buFont typeface="Arial Narrow"/>
                        <a:buNone/>
                      </a:pPr>
                      <a:r>
                        <a:rPr lang="en-US" sz="1800" u="none" cap="none" strike="noStrike">
                          <a:solidFill>
                            <a:schemeClr val="dk1"/>
                          </a:solidFill>
                          <a:latin typeface="Arial Narrow"/>
                          <a:ea typeface="Arial Narrow"/>
                          <a:cs typeface="Arial Narrow"/>
                          <a:sym typeface="Arial Narrow"/>
                        </a:rPr>
                        <a:t>Annual Benefit Amount</a:t>
                      </a:r>
                      <a:endParaRPr b="0" i="0" sz="1800" u="none" cap="none" strike="noStrike">
                        <a:solidFill>
                          <a:srgbClr val="000000"/>
                        </a:solidFill>
                        <a:latin typeface="Arial Narrow"/>
                        <a:ea typeface="Arial Narrow"/>
                        <a:cs typeface="Arial Narrow"/>
                        <a:sym typeface="Arial Narrow"/>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r>
              <a:tr h="577850">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Number of Months</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 12 Months</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 12 Months</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800"/>
                        <a:buFont typeface="Arial Narrow"/>
                        <a:buNone/>
                      </a:pPr>
                      <a:r>
                        <a:rPr lang="en-US" sz="1800" u="none" cap="none" strike="noStrike">
                          <a:solidFill>
                            <a:schemeClr val="dk1"/>
                          </a:solidFill>
                          <a:latin typeface="Arial Narrow"/>
                          <a:ea typeface="Arial Narrow"/>
                          <a:cs typeface="Arial Narrow"/>
                          <a:sym typeface="Arial Narrow"/>
                        </a:rPr>
                        <a:t>÷ 12 Months</a:t>
                      </a:r>
                      <a:endParaRPr b="0" i="0" sz="1800" u="none" cap="none" strike="noStrike">
                        <a:solidFill>
                          <a:srgbClr val="000000"/>
                        </a:solidFill>
                        <a:latin typeface="Arial Narrow"/>
                        <a:ea typeface="Arial Narrow"/>
                        <a:cs typeface="Arial Narrow"/>
                        <a:sym typeface="Arial Narrow"/>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r>
              <a:tr h="639750">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Monthly Benefit (before taxes and other deductions)</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Monthly Benefit Amount</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Monthly Benefit Amount</a:t>
                      </a:r>
                      <a:endParaRPr sz="1400" u="none" cap="none" strike="noStrike"/>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800"/>
                        <a:buFont typeface="Arial Narrow"/>
                        <a:buNone/>
                      </a:pPr>
                      <a:r>
                        <a:rPr lang="en-US" sz="1800" u="none" cap="none" strike="noStrike">
                          <a:solidFill>
                            <a:schemeClr val="dk1"/>
                          </a:solidFill>
                          <a:latin typeface="Arial Narrow"/>
                          <a:ea typeface="Arial Narrow"/>
                          <a:cs typeface="Arial Narrow"/>
                          <a:sym typeface="Arial Narrow"/>
                        </a:rPr>
                        <a:t>Monthly Benefit Amount</a:t>
                      </a:r>
                      <a:endParaRPr b="0" i="0" sz="1800" u="none" cap="none" strike="noStrike">
                        <a:solidFill>
                          <a:srgbClr val="000000"/>
                        </a:solidFill>
                        <a:latin typeface="Arial Narrow"/>
                        <a:ea typeface="Arial Narrow"/>
                        <a:cs typeface="Arial Narrow"/>
                        <a:sym typeface="Arial Narrow"/>
                      </a:endParaRPr>
                    </a:p>
                  </a:txBody>
                  <a:tcPr marT="45700" marB="45700"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28" name="Google Shape;128;p6"/>
          <p:cNvSpPr txBox="1"/>
          <p:nvPr/>
        </p:nvSpPr>
        <p:spPr>
          <a:xfrm>
            <a:off x="457200" y="5259325"/>
            <a:ext cx="8229600" cy="7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Narrow"/>
              <a:buNone/>
            </a:pPr>
            <a:r>
              <a:rPr b="0" i="0" lang="en-US" sz="2000" u="none" cap="none" strike="noStrike">
                <a:solidFill>
                  <a:srgbClr val="000000"/>
                </a:solidFill>
                <a:latin typeface="Calibri"/>
                <a:ea typeface="Calibri"/>
                <a:cs typeface="Calibri"/>
                <a:sym typeface="Calibri"/>
              </a:rPr>
              <a:t>If you retire with a reduced benefit, VRS will first determine the amount of your Basic Benefit and then apply an early retirement reduction factor. </a:t>
            </a:r>
            <a:endParaRPr b="0" i="0" sz="1400" u="none" cap="none" strike="noStrike">
              <a:solidFill>
                <a:srgbClr val="000000"/>
              </a:solidFill>
              <a:latin typeface="Calibri"/>
              <a:ea typeface="Calibri"/>
              <a:cs typeface="Calibri"/>
              <a:sym typeface="Calibri"/>
            </a:endParaRPr>
          </a:p>
        </p:txBody>
      </p:sp>
      <p:sp>
        <p:nvSpPr>
          <p:cNvPr id="129" name="Google Shape;129;p6"/>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txBox="1"/>
          <p:nvPr>
            <p:ph idx="1" type="body"/>
          </p:nvPr>
        </p:nvSpPr>
        <p:spPr>
          <a:xfrm>
            <a:off x="628650" y="1654100"/>
            <a:ext cx="7886700" cy="4351200"/>
          </a:xfrm>
          <a:prstGeom prst="rect">
            <a:avLst/>
          </a:prstGeom>
          <a:noFill/>
          <a:ln>
            <a:noFill/>
          </a:ln>
        </p:spPr>
        <p:txBody>
          <a:bodyPr anchorCtr="0" anchor="t" bIns="45700" lIns="91425" spcFirstLastPara="1" rIns="91425" wrap="square" tIns="45700">
            <a:noAutofit/>
          </a:bodyPr>
          <a:lstStyle/>
          <a:p>
            <a:pPr indent="-171450" lvl="0" marL="171450" rtl="0" algn="ctr">
              <a:lnSpc>
                <a:spcPct val="80000"/>
              </a:lnSpc>
              <a:spcBef>
                <a:spcPts val="0"/>
              </a:spcBef>
              <a:spcAft>
                <a:spcPts val="0"/>
              </a:spcAft>
              <a:buClr>
                <a:srgbClr val="000000"/>
              </a:buClr>
              <a:buSzPts val="2400"/>
              <a:buNone/>
            </a:pPr>
            <a:r>
              <a:rPr b="1" lang="en-US" sz="2800">
                <a:solidFill>
                  <a:srgbClr val="000000"/>
                </a:solidFill>
              </a:rPr>
              <a:t>VRS VALORS PLAN 1 &amp; 2 </a:t>
            </a:r>
            <a:endParaRPr/>
          </a:p>
          <a:p>
            <a:pPr indent="-171450" lvl="0" marL="171450" marR="0" rtl="0" algn="ctr">
              <a:lnSpc>
                <a:spcPct val="90000"/>
              </a:lnSpc>
              <a:spcBef>
                <a:spcPts val="0"/>
              </a:spcBef>
              <a:spcAft>
                <a:spcPts val="0"/>
              </a:spcAft>
              <a:buClr>
                <a:srgbClr val="000000"/>
              </a:buClr>
              <a:buSzPts val="2400"/>
              <a:buFont typeface="Arial"/>
              <a:buNone/>
            </a:pPr>
            <a:r>
              <a:rPr i="0" lang="en-US" sz="2000" u="none">
                <a:solidFill>
                  <a:srgbClr val="000000"/>
                </a:solidFill>
                <a:latin typeface="Calibri"/>
                <a:ea typeface="Calibri"/>
                <a:cs typeface="Calibri"/>
                <a:sym typeface="Calibri"/>
              </a:rPr>
              <a:t>(Must be a </a:t>
            </a:r>
            <a:r>
              <a:rPr lang="en-US" sz="2000">
                <a:solidFill>
                  <a:srgbClr val="000000"/>
                </a:solidFill>
                <a:latin typeface="Calibri"/>
                <a:ea typeface="Calibri"/>
                <a:cs typeface="Calibri"/>
                <a:sym typeface="Calibri"/>
              </a:rPr>
              <a:t>s</a:t>
            </a:r>
            <a:r>
              <a:rPr i="0" lang="en-US" sz="2000" u="none">
                <a:solidFill>
                  <a:srgbClr val="000000"/>
                </a:solidFill>
                <a:latin typeface="Calibri"/>
                <a:ea typeface="Calibri"/>
                <a:cs typeface="Calibri"/>
                <a:sym typeface="Calibri"/>
              </a:rPr>
              <a:t>worn Campus Police Officer)</a:t>
            </a:r>
            <a:endParaRPr sz="2000">
              <a:latin typeface="Calibri"/>
              <a:ea typeface="Calibri"/>
              <a:cs typeface="Calibri"/>
              <a:sym typeface="Calibri"/>
            </a:endParaRPr>
          </a:p>
          <a:p>
            <a:pPr indent="-171450" lvl="0" marL="171450" marR="0" rtl="0" algn="l">
              <a:lnSpc>
                <a:spcPct val="90000"/>
              </a:lnSpc>
              <a:spcBef>
                <a:spcPts val="0"/>
              </a:spcBef>
              <a:spcAft>
                <a:spcPts val="0"/>
              </a:spcAft>
              <a:buClr>
                <a:schemeClr val="dk1"/>
              </a:buClr>
              <a:buSzPts val="2400"/>
              <a:buFont typeface="Arial"/>
              <a:buNone/>
            </a:pPr>
            <a:r>
              <a:t/>
            </a:r>
            <a:endParaRPr b="0" i="1" sz="2400" u="none">
              <a:solidFill>
                <a:srgbClr val="000000"/>
              </a:solidFill>
              <a:latin typeface="Calibri"/>
              <a:ea typeface="Calibri"/>
              <a:cs typeface="Calibri"/>
              <a:sym typeface="Calibri"/>
            </a:endParaRPr>
          </a:p>
          <a:p>
            <a:pPr indent="-171450" lvl="0" marL="171450" rtl="0" algn="l">
              <a:lnSpc>
                <a:spcPct val="80000"/>
              </a:lnSpc>
              <a:spcBef>
                <a:spcPts val="400"/>
              </a:spcBef>
              <a:spcAft>
                <a:spcPts val="0"/>
              </a:spcAft>
              <a:buSzPts val="2400"/>
              <a:buNone/>
            </a:pPr>
            <a:r>
              <a:rPr b="1" lang="en-US" sz="2400">
                <a:solidFill>
                  <a:srgbClr val="000000"/>
                </a:solidFill>
              </a:rPr>
              <a:t>EARLY RETIREMENT </a:t>
            </a:r>
            <a:endParaRPr/>
          </a:p>
          <a:p>
            <a:pPr indent="-171450" lvl="0" marL="171450" rtl="0" algn="l">
              <a:lnSpc>
                <a:spcPct val="80000"/>
              </a:lnSpc>
              <a:spcBef>
                <a:spcPts val="400"/>
              </a:spcBef>
              <a:spcAft>
                <a:spcPts val="0"/>
              </a:spcAft>
              <a:buSzPts val="2400"/>
              <a:buNone/>
            </a:pPr>
            <a:r>
              <a:rPr lang="en-US" sz="2400"/>
              <a:t>Reduced Retirement benefits</a:t>
            </a:r>
            <a:endParaRPr/>
          </a:p>
          <a:p>
            <a:pPr indent="-171450" lvl="0" marL="171450" marR="0" rtl="0" algn="l">
              <a:lnSpc>
                <a:spcPct val="90000"/>
              </a:lnSpc>
              <a:spcBef>
                <a:spcPts val="400"/>
              </a:spcBef>
              <a:spcAft>
                <a:spcPts val="0"/>
              </a:spcAft>
              <a:buClr>
                <a:srgbClr val="000000"/>
              </a:buClr>
              <a:buSzPts val="2400"/>
              <a:buFont typeface="Arial"/>
              <a:buChar char="•"/>
            </a:pPr>
            <a:r>
              <a:rPr b="0" i="0" lang="en-US" sz="2400" u="none">
                <a:solidFill>
                  <a:srgbClr val="000000"/>
                </a:solidFill>
                <a:latin typeface="Calibri"/>
                <a:ea typeface="Calibri"/>
                <a:cs typeface="Calibri"/>
                <a:sym typeface="Calibri"/>
              </a:rPr>
              <a:t>Age 50 with at least 5 years of service</a:t>
            </a:r>
            <a:endParaRPr b="0" i="0" sz="2400" u="none">
              <a:solidFill>
                <a:srgbClr val="000000"/>
              </a:solidFill>
              <a:latin typeface="Calibri"/>
              <a:ea typeface="Calibri"/>
              <a:cs typeface="Calibri"/>
              <a:sym typeface="Calibri"/>
            </a:endParaRPr>
          </a:p>
          <a:p>
            <a:pPr indent="0" lvl="0" marL="0" marR="0" rtl="0" algn="l">
              <a:lnSpc>
                <a:spcPct val="90000"/>
              </a:lnSpc>
              <a:spcBef>
                <a:spcPts val="400"/>
              </a:spcBef>
              <a:spcAft>
                <a:spcPts val="0"/>
              </a:spcAft>
              <a:buSzPts val="1800"/>
              <a:buNone/>
            </a:pPr>
            <a:r>
              <a:t/>
            </a:r>
            <a:endParaRPr sz="2400">
              <a:solidFill>
                <a:srgbClr val="000000"/>
              </a:solidFill>
              <a:latin typeface="Calibri"/>
              <a:ea typeface="Calibri"/>
              <a:cs typeface="Calibri"/>
              <a:sym typeface="Calibri"/>
            </a:endParaRPr>
          </a:p>
          <a:p>
            <a:pPr indent="0" lvl="0" marL="0" rtl="0" algn="l">
              <a:lnSpc>
                <a:spcPct val="80000"/>
              </a:lnSpc>
              <a:spcBef>
                <a:spcPts val="400"/>
              </a:spcBef>
              <a:spcAft>
                <a:spcPts val="0"/>
              </a:spcAft>
              <a:buSzPts val="2400"/>
              <a:buNone/>
            </a:pPr>
            <a:r>
              <a:rPr b="1" lang="en-US" sz="2400"/>
              <a:t>FULL RETIREMENT</a:t>
            </a:r>
            <a:endParaRPr/>
          </a:p>
          <a:p>
            <a:pPr indent="-171450" lvl="0" marL="171450" rtl="0" algn="l">
              <a:lnSpc>
                <a:spcPct val="80000"/>
              </a:lnSpc>
              <a:spcBef>
                <a:spcPts val="400"/>
              </a:spcBef>
              <a:spcAft>
                <a:spcPts val="0"/>
              </a:spcAft>
              <a:buClr>
                <a:srgbClr val="000000"/>
              </a:buClr>
              <a:buSzPts val="2400"/>
              <a:buNone/>
            </a:pPr>
            <a:r>
              <a:rPr lang="en-US" sz="2400">
                <a:solidFill>
                  <a:srgbClr val="000000"/>
                </a:solidFill>
              </a:rPr>
              <a:t>Unreduced Retirement benefits</a:t>
            </a:r>
            <a:endParaRPr sz="2400"/>
          </a:p>
          <a:p>
            <a:pPr indent="-171450" lvl="0" marL="171450" rtl="0" algn="l">
              <a:lnSpc>
                <a:spcPct val="90000"/>
              </a:lnSpc>
              <a:spcBef>
                <a:spcPts val="400"/>
              </a:spcBef>
              <a:spcAft>
                <a:spcPts val="0"/>
              </a:spcAft>
              <a:buSzPts val="2400"/>
              <a:buChar char="•"/>
            </a:pPr>
            <a:r>
              <a:rPr lang="en-US" sz="2400">
                <a:latin typeface="Calibri"/>
                <a:ea typeface="Calibri"/>
                <a:cs typeface="Calibri"/>
                <a:sym typeface="Calibri"/>
              </a:rPr>
              <a:t>Age 60 with at least </a:t>
            </a:r>
            <a:r>
              <a:rPr lang="en-US" sz="2400"/>
              <a:t>5</a:t>
            </a:r>
            <a:r>
              <a:rPr lang="en-US" sz="2400">
                <a:latin typeface="Calibri"/>
                <a:ea typeface="Calibri"/>
                <a:cs typeface="Calibri"/>
                <a:sym typeface="Calibri"/>
              </a:rPr>
              <a:t> years of service, or</a:t>
            </a:r>
            <a:endParaRPr>
              <a:latin typeface="Calibri"/>
              <a:ea typeface="Calibri"/>
              <a:cs typeface="Calibri"/>
              <a:sym typeface="Calibri"/>
            </a:endParaRPr>
          </a:p>
          <a:p>
            <a:pPr indent="-171450" lvl="0" marL="171450" rtl="0" algn="l">
              <a:lnSpc>
                <a:spcPct val="90000"/>
              </a:lnSpc>
              <a:spcBef>
                <a:spcPts val="400"/>
              </a:spcBef>
              <a:spcAft>
                <a:spcPts val="0"/>
              </a:spcAft>
              <a:buSzPts val="2400"/>
              <a:buChar char="•"/>
            </a:pPr>
            <a:r>
              <a:rPr lang="en-US" sz="2400">
                <a:latin typeface="Calibri"/>
                <a:ea typeface="Calibri"/>
                <a:cs typeface="Calibri"/>
                <a:sym typeface="Calibri"/>
              </a:rPr>
              <a:t>Age 50 with at least 25 years of service</a:t>
            </a:r>
            <a:endParaRPr sz="2400">
              <a:solidFill>
                <a:srgbClr val="000000"/>
              </a:solidFill>
              <a:latin typeface="Calibri"/>
              <a:ea typeface="Calibri"/>
              <a:cs typeface="Calibri"/>
              <a:sym typeface="Calibri"/>
            </a:endParaRPr>
          </a:p>
        </p:txBody>
      </p:sp>
      <p:sp>
        <p:nvSpPr>
          <p:cNvPr id="135" name="Google Shape;135;p7"/>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36" name="Google Shape;136;p7"/>
          <p:cNvSpPr txBox="1"/>
          <p:nvPr/>
        </p:nvSpPr>
        <p:spPr>
          <a:xfrm>
            <a:off x="987641" y="703005"/>
            <a:ext cx="7168718" cy="600164"/>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RETIREMENT ELIGIBILITY</a:t>
            </a:r>
            <a:endParaRPr b="0" i="0" sz="3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txBox="1"/>
          <p:nvPr>
            <p:ph type="title"/>
          </p:nvPr>
        </p:nvSpPr>
        <p:spPr>
          <a:xfrm>
            <a:off x="118950" y="0"/>
            <a:ext cx="8906100" cy="930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3200"/>
              <a:buFont typeface="Calibri"/>
              <a:buNone/>
            </a:pPr>
            <a:r>
              <a:rPr b="0" i="0" lang="en-US" sz="3200" u="none">
                <a:solidFill>
                  <a:srgbClr val="000000"/>
                </a:solidFill>
                <a:latin typeface="Calibri"/>
                <a:ea typeface="Calibri"/>
                <a:cs typeface="Calibri"/>
                <a:sym typeface="Calibri"/>
              </a:rPr>
              <a:t>CALCULATING THE UNREDUCED BENEFIT - VALORS</a:t>
            </a:r>
            <a:endParaRPr/>
          </a:p>
        </p:txBody>
      </p:sp>
      <p:graphicFrame>
        <p:nvGraphicFramePr>
          <p:cNvPr id="142" name="Google Shape;142;p8"/>
          <p:cNvGraphicFramePr/>
          <p:nvPr/>
        </p:nvGraphicFramePr>
        <p:xfrm>
          <a:off x="409588" y="774587"/>
          <a:ext cx="3000000" cy="3000000"/>
        </p:xfrm>
        <a:graphic>
          <a:graphicData uri="http://schemas.openxmlformats.org/drawingml/2006/table">
            <a:tbl>
              <a:tblPr>
                <a:noFill/>
                <a:tableStyleId>{87C1DCCB-4CC5-4447-971D-2D4CE1FAC5B7}</a:tableStyleId>
              </a:tblPr>
              <a:tblGrid>
                <a:gridCol w="2706675"/>
                <a:gridCol w="2703500"/>
                <a:gridCol w="2914650"/>
              </a:tblGrid>
              <a:tr h="576250">
                <a:tc>
                  <a:txBody>
                    <a:bodyPr/>
                    <a:lstStyle/>
                    <a:p>
                      <a:pPr indent="0" lvl="0" marL="0" marR="0" rtl="0" algn="l">
                        <a:lnSpc>
                          <a:spcPct val="100000"/>
                        </a:lnSpc>
                        <a:spcBef>
                          <a:spcPts val="0"/>
                        </a:spcBef>
                        <a:spcAft>
                          <a:spcPts val="0"/>
                        </a:spcAft>
                        <a:buClr>
                          <a:srgbClr val="000000"/>
                        </a:buClr>
                        <a:buSzPts val="1350"/>
                        <a:buFont typeface="Arial"/>
                        <a:buNone/>
                      </a:pPr>
                      <a:r>
                        <a:t/>
                      </a:r>
                      <a:endParaRPr sz="1350" u="none" cap="none" strike="noStrike">
                        <a:solidFill>
                          <a:schemeClr val="dk1"/>
                        </a:solidFill>
                        <a:latin typeface="Calibri"/>
                        <a:ea typeface="Calibri"/>
                        <a:cs typeface="Calibri"/>
                        <a:sym typeface="Calibri"/>
                      </a:endParaRPr>
                    </a:p>
                  </a:txBody>
                  <a:tcPr marT="45725" marB="45725" marR="91425" marL="9142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Narrow"/>
                        <a:buNone/>
                      </a:pPr>
                      <a:r>
                        <a:rPr b="1" i="0" lang="en-US" sz="1800" u="none" cap="none" strike="noStrike">
                          <a:solidFill>
                            <a:srgbClr val="000000"/>
                          </a:solidFill>
                          <a:latin typeface="Arial Narrow"/>
                          <a:ea typeface="Arial Narrow"/>
                          <a:cs typeface="Arial Narrow"/>
                          <a:sym typeface="Arial Narrow"/>
                        </a:rPr>
                        <a:t>Plan 1</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c>
                  <a:txBody>
                    <a:bodyPr/>
                    <a:lstStyle/>
                    <a:p>
                      <a:pPr indent="0" lvl="0" marL="0" marR="0" rtl="0" algn="ctr">
                        <a:lnSpc>
                          <a:spcPct val="100000"/>
                        </a:lnSpc>
                        <a:spcBef>
                          <a:spcPts val="0"/>
                        </a:spcBef>
                        <a:spcAft>
                          <a:spcPts val="0"/>
                        </a:spcAft>
                        <a:buClr>
                          <a:srgbClr val="000000"/>
                        </a:buClr>
                        <a:buSzPts val="1800"/>
                        <a:buFont typeface="Arial Narrow"/>
                        <a:buNone/>
                      </a:pPr>
                      <a:r>
                        <a:rPr b="1" i="0" lang="en-US" sz="1800" u="none" cap="none" strike="noStrike">
                          <a:solidFill>
                            <a:srgbClr val="000000"/>
                          </a:solidFill>
                          <a:latin typeface="Arial Narrow"/>
                          <a:ea typeface="Arial Narrow"/>
                          <a:cs typeface="Arial Narrow"/>
                          <a:sym typeface="Arial Narrow"/>
                        </a:rPr>
                        <a:t>Plan 2</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DDDD"/>
                    </a:solidFill>
                  </a:tcPr>
                </a:tc>
              </a:tr>
              <a:tr h="671500">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Average Final Compensation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Narrow"/>
                        <a:ea typeface="Arial Narrow"/>
                        <a:cs typeface="Arial Narrow"/>
                        <a:sym typeface="Arial Narrow"/>
                      </a:endParaRPr>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5B5"/>
                    </a:solidFill>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Highest </a:t>
                      </a:r>
                      <a:r>
                        <a:rPr b="0" i="0" lang="en-US" sz="1800" u="sng" cap="none" strike="noStrike">
                          <a:solidFill>
                            <a:srgbClr val="000000"/>
                          </a:solidFill>
                          <a:latin typeface="Arial Narrow"/>
                          <a:ea typeface="Arial Narrow"/>
                          <a:cs typeface="Arial Narrow"/>
                          <a:sym typeface="Arial Narrow"/>
                        </a:rPr>
                        <a:t>36</a:t>
                      </a:r>
                      <a:r>
                        <a:rPr b="0" i="0" lang="en-US" sz="1800" u="none" cap="none" strike="noStrike">
                          <a:solidFill>
                            <a:srgbClr val="000000"/>
                          </a:solidFill>
                          <a:latin typeface="Arial Narrow"/>
                          <a:ea typeface="Arial Narrow"/>
                          <a:cs typeface="Arial Narrow"/>
                          <a:sym typeface="Arial Narrow"/>
                        </a:rPr>
                        <a:t> months of consecutive salary</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D5B5"/>
                    </a:solidFill>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Highest </a:t>
                      </a:r>
                      <a:r>
                        <a:rPr b="0" i="0" lang="en-US" sz="1800" u="sng" cap="none" strike="noStrike">
                          <a:solidFill>
                            <a:srgbClr val="000000"/>
                          </a:solidFill>
                          <a:latin typeface="Arial Narrow"/>
                          <a:ea typeface="Arial Narrow"/>
                          <a:cs typeface="Arial Narrow"/>
                          <a:sym typeface="Arial Narrow"/>
                        </a:rPr>
                        <a:t>60</a:t>
                      </a:r>
                      <a:r>
                        <a:rPr b="0" i="0" lang="en-US" sz="1800" u="none" cap="none" strike="noStrike">
                          <a:solidFill>
                            <a:srgbClr val="000000"/>
                          </a:solidFill>
                          <a:latin typeface="Arial Narrow"/>
                          <a:ea typeface="Arial Narrow"/>
                          <a:cs typeface="Arial Narrow"/>
                          <a:sym typeface="Arial Narrow"/>
                        </a:rPr>
                        <a:t> months of consecutive salary</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solidFill>
                      <a:srgbClr val="FCD5B5"/>
                    </a:solidFill>
                  </a:tcPr>
                </a:tc>
              </a:tr>
              <a:tr h="366700">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Retirement Multiplier</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DCDB"/>
                    </a:solidFill>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x1.7%</a:t>
                      </a:r>
                      <a:r>
                        <a:rPr b="0" i="0" lang="en-US" sz="1800" u="none" cap="none" strike="noStrike">
                          <a:solidFill>
                            <a:srgbClr val="FF0000"/>
                          </a:solidFill>
                          <a:latin typeface="Arial Narrow"/>
                          <a:ea typeface="Arial Narrow"/>
                          <a:cs typeface="Arial Narrow"/>
                          <a:sym typeface="Arial Narrow"/>
                        </a:rPr>
                        <a:t>*</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DCDB"/>
                    </a:solidFill>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x1.7%</a:t>
                      </a:r>
                      <a:r>
                        <a:rPr b="0" i="0" lang="en-US" sz="1800" u="none" cap="none" strike="noStrike">
                          <a:solidFill>
                            <a:srgbClr val="FF0000"/>
                          </a:solidFill>
                          <a:latin typeface="Arial Narrow"/>
                          <a:ea typeface="Arial Narrow"/>
                          <a:cs typeface="Arial Narrow"/>
                          <a:sym typeface="Arial Narrow"/>
                        </a:rPr>
                        <a:t>*</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DCDB"/>
                    </a:solidFill>
                  </a:tcPr>
                </a:tc>
              </a:tr>
              <a:tr h="577850">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Years of VRS Service credit</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4BD"/>
                    </a:solidFill>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X Years of Service Credit</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4BD"/>
                    </a:solidFill>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X Years of Service Credit</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solidFill>
                      <a:srgbClr val="D7E4BD"/>
                    </a:solidFill>
                  </a:tcPr>
                </a:tc>
              </a:tr>
              <a:tr h="576250">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Yearly Benefit Amount</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Annual Benefit Amount</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Annual Benefit Amount</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r>
              <a:tr h="577850">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Number of Months</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 12 Months</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 12 Months</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chemeClr val="dk1"/>
                      </a:solidFill>
                      <a:prstDash val="solid"/>
                      <a:round/>
                      <a:headEnd len="sm" w="sm" type="none"/>
                      <a:tailEnd len="sm" w="sm" type="none"/>
                    </a:lnB>
                  </a:tcPr>
                </a:tc>
              </a:tr>
              <a:tr h="639750">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Monthly Benefit (before taxes and other deductions)</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Monthly Benefit Amount</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Narrow"/>
                        <a:buNone/>
                      </a:pPr>
                      <a:r>
                        <a:rPr b="0" i="0" lang="en-US" sz="1800" u="none" cap="none" strike="noStrike">
                          <a:solidFill>
                            <a:srgbClr val="000000"/>
                          </a:solidFill>
                          <a:latin typeface="Arial Narrow"/>
                          <a:ea typeface="Arial Narrow"/>
                          <a:cs typeface="Arial Narrow"/>
                          <a:sym typeface="Arial Narrow"/>
                        </a:rPr>
                        <a:t>Monthly Benefit Amount</a:t>
                      </a:r>
                      <a:endParaRPr sz="1400" u="none" cap="none" strike="noStrike"/>
                    </a:p>
                  </a:txBody>
                  <a:tcPr marT="45725" marB="45725" marR="91425" marL="9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43" name="Google Shape;143;p8"/>
          <p:cNvSpPr txBox="1"/>
          <p:nvPr/>
        </p:nvSpPr>
        <p:spPr>
          <a:xfrm>
            <a:off x="409600" y="4761050"/>
            <a:ext cx="8458200" cy="135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Arial Narrow"/>
              <a:buNone/>
            </a:pPr>
            <a:r>
              <a:rPr b="0" i="0" lang="en-US" sz="1800" u="none" cap="none" strike="noStrike">
                <a:solidFill>
                  <a:srgbClr val="FF0000"/>
                </a:solidFill>
                <a:latin typeface="Arial Narrow"/>
                <a:ea typeface="Arial Narrow"/>
                <a:cs typeface="Arial Narrow"/>
                <a:sym typeface="Arial Narrow"/>
              </a:rPr>
              <a:t>*</a:t>
            </a:r>
            <a:r>
              <a:rPr b="0" i="0" lang="en-US" sz="1800" u="none" cap="none" strike="noStrike">
                <a:solidFill>
                  <a:srgbClr val="000000"/>
                </a:solidFill>
                <a:latin typeface="Arial Narrow"/>
                <a:ea typeface="Arial Narrow"/>
                <a:cs typeface="Arial Narrow"/>
                <a:sym typeface="Arial Narrow"/>
              </a:rPr>
              <a:t>If your membership date in VaLORS is on or after July 1, 2001 or you left your position and return to a VaLORS position (after break in service), your retirement multiplier is 2.0%.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Narrow"/>
              <a:ea typeface="Arial Narrow"/>
              <a:cs typeface="Arial Narrow"/>
              <a:sym typeface="Arial Narrow"/>
            </a:endParaRPr>
          </a:p>
          <a:p>
            <a:pPr indent="0" lvl="0" marL="0" marR="0" rtl="0" algn="r">
              <a:lnSpc>
                <a:spcPct val="100000"/>
              </a:lnSpc>
              <a:spcBef>
                <a:spcPts val="0"/>
              </a:spcBef>
              <a:spcAft>
                <a:spcPts val="0"/>
              </a:spcAft>
              <a:buClr>
                <a:srgbClr val="000000"/>
              </a:buClr>
              <a:buSzPts val="1800"/>
              <a:buFont typeface="Arial Narrow"/>
              <a:buNone/>
            </a:pPr>
            <a:r>
              <a:rPr b="0" i="1" lang="en-US" sz="1800" u="none" cap="none" strike="noStrike">
                <a:solidFill>
                  <a:srgbClr val="000000"/>
                </a:solidFill>
                <a:latin typeface="Arial Narrow"/>
                <a:ea typeface="Arial Narrow"/>
                <a:cs typeface="Arial Narrow"/>
                <a:sym typeface="Arial Narrow"/>
              </a:rPr>
              <a:t>Note - If membership date is prior to 07/1/01, you could be eligible for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800"/>
              <a:buFont typeface="Arial Narrow"/>
              <a:buNone/>
            </a:pPr>
            <a:r>
              <a:rPr b="0" i="1" lang="en-US" sz="1800" u="none" cap="none" strike="noStrike">
                <a:solidFill>
                  <a:srgbClr val="000000"/>
                </a:solidFill>
                <a:latin typeface="Arial Narrow"/>
                <a:ea typeface="Arial Narrow"/>
                <a:cs typeface="Arial Narrow"/>
                <a:sym typeface="Arial Narrow"/>
              </a:rPr>
              <a:t>the Hazardous Duty Supplement.</a:t>
            </a:r>
            <a:endParaRPr b="0" i="0" sz="1400" u="none" cap="none" strike="noStrike">
              <a:solidFill>
                <a:srgbClr val="000000"/>
              </a:solidFill>
              <a:latin typeface="Arial"/>
              <a:ea typeface="Arial"/>
              <a:cs typeface="Arial"/>
              <a:sym typeface="Arial"/>
            </a:endParaRPr>
          </a:p>
        </p:txBody>
      </p:sp>
      <p:sp>
        <p:nvSpPr>
          <p:cNvPr id="144" name="Google Shape;144;p8"/>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171450" lvl="0" marL="171450" marR="0" rtl="0" algn="l">
              <a:lnSpc>
                <a:spcPct val="90000"/>
              </a:lnSpc>
              <a:spcBef>
                <a:spcPts val="200"/>
              </a:spcBef>
              <a:spcAft>
                <a:spcPts val="0"/>
              </a:spcAft>
              <a:buClr>
                <a:schemeClr val="dk1"/>
              </a:buClr>
              <a:buSzPts val="1400"/>
              <a:buFont typeface="Arial"/>
              <a:buNone/>
            </a:pPr>
            <a:r>
              <a:t/>
            </a:r>
            <a:endParaRPr b="0" i="0" sz="1400" u="none">
              <a:solidFill>
                <a:srgbClr val="000000"/>
              </a:solidFill>
              <a:latin typeface="Calibri"/>
              <a:ea typeface="Calibri"/>
              <a:cs typeface="Calibri"/>
              <a:sym typeface="Calibri"/>
            </a:endParaRPr>
          </a:p>
          <a:p>
            <a:pPr indent="-171450" lvl="0" marL="171450" marR="0" rtl="0" algn="l">
              <a:lnSpc>
                <a:spcPct val="90000"/>
              </a:lnSpc>
              <a:spcBef>
                <a:spcPts val="600"/>
              </a:spcBef>
              <a:spcAft>
                <a:spcPts val="0"/>
              </a:spcAft>
              <a:buClr>
                <a:srgbClr val="000000"/>
              </a:buClr>
              <a:buSzPts val="2100"/>
              <a:buFont typeface="Arial"/>
              <a:buChar char="•"/>
            </a:pPr>
            <a:r>
              <a:rPr b="1" i="0" lang="en-US" sz="2100" u="none">
                <a:solidFill>
                  <a:srgbClr val="000000"/>
                </a:solidFill>
                <a:latin typeface="Calibri"/>
                <a:ea typeface="Calibri"/>
                <a:cs typeface="Calibri"/>
                <a:sym typeface="Calibri"/>
              </a:rPr>
              <a:t>Basic Benefit</a:t>
            </a:r>
            <a:endParaRPr b="1">
              <a:latin typeface="Calibri"/>
              <a:ea typeface="Calibri"/>
              <a:cs typeface="Calibri"/>
              <a:sym typeface="Calibri"/>
            </a:endParaRPr>
          </a:p>
          <a:p>
            <a:pPr indent="-171450" lvl="0" marL="171450" marR="0" rtl="0" algn="l">
              <a:lnSpc>
                <a:spcPct val="90000"/>
              </a:lnSpc>
              <a:spcBef>
                <a:spcPts val="600"/>
              </a:spcBef>
              <a:spcAft>
                <a:spcPts val="0"/>
              </a:spcAft>
              <a:buClr>
                <a:srgbClr val="000000"/>
              </a:buClr>
              <a:buSzPts val="2100"/>
              <a:buFont typeface="Arial"/>
              <a:buChar char="•"/>
            </a:pPr>
            <a:r>
              <a:rPr b="1" i="0" lang="en-US" sz="2100" u="none">
                <a:solidFill>
                  <a:srgbClr val="000000"/>
                </a:solidFill>
                <a:latin typeface="Calibri"/>
                <a:ea typeface="Calibri"/>
                <a:cs typeface="Calibri"/>
                <a:sym typeface="Calibri"/>
              </a:rPr>
              <a:t>Survivor Option</a:t>
            </a:r>
            <a:endParaRPr b="1">
              <a:latin typeface="Calibri"/>
              <a:ea typeface="Calibri"/>
              <a:cs typeface="Calibri"/>
              <a:sym typeface="Calibri"/>
            </a:endParaRPr>
          </a:p>
          <a:p>
            <a:pPr indent="-171450" lvl="0" marL="171450" marR="0" rtl="0" algn="l">
              <a:lnSpc>
                <a:spcPct val="90000"/>
              </a:lnSpc>
              <a:spcBef>
                <a:spcPts val="600"/>
              </a:spcBef>
              <a:spcAft>
                <a:spcPts val="0"/>
              </a:spcAft>
              <a:buClr>
                <a:srgbClr val="000000"/>
              </a:buClr>
              <a:buSzPts val="2100"/>
              <a:buFont typeface="Arial"/>
              <a:buChar char="•"/>
            </a:pPr>
            <a:r>
              <a:rPr b="1" i="0" lang="en-US" sz="2100" u="none">
                <a:solidFill>
                  <a:srgbClr val="000000"/>
                </a:solidFill>
                <a:latin typeface="Calibri"/>
                <a:ea typeface="Calibri"/>
                <a:cs typeface="Calibri"/>
                <a:sym typeface="Calibri"/>
              </a:rPr>
              <a:t>Advance Pension Option</a:t>
            </a:r>
            <a:endParaRPr b="1">
              <a:latin typeface="Calibri"/>
              <a:ea typeface="Calibri"/>
              <a:cs typeface="Calibri"/>
              <a:sym typeface="Calibri"/>
            </a:endParaRPr>
          </a:p>
          <a:p>
            <a:pPr indent="-171450" lvl="0" marL="171450" marR="0" rtl="0" algn="l">
              <a:lnSpc>
                <a:spcPct val="90000"/>
              </a:lnSpc>
              <a:spcBef>
                <a:spcPts val="600"/>
              </a:spcBef>
              <a:spcAft>
                <a:spcPts val="0"/>
              </a:spcAft>
              <a:buClr>
                <a:srgbClr val="000000"/>
              </a:buClr>
              <a:buSzPts val="2100"/>
              <a:buFont typeface="Arial"/>
              <a:buChar char="•"/>
            </a:pPr>
            <a:r>
              <a:rPr b="1" i="0" lang="en-US" sz="2100" u="none">
                <a:solidFill>
                  <a:srgbClr val="000000"/>
                </a:solidFill>
                <a:latin typeface="Calibri"/>
                <a:ea typeface="Calibri"/>
                <a:cs typeface="Calibri"/>
                <a:sym typeface="Calibri"/>
              </a:rPr>
              <a:t>Partial Lump-Sum Option Payment (PLOP)</a:t>
            </a:r>
            <a:endParaRPr b="1">
              <a:latin typeface="Calibri"/>
              <a:ea typeface="Calibri"/>
              <a:cs typeface="Calibri"/>
              <a:sym typeface="Calibri"/>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Narrow"/>
              <a:ea typeface="Arial Narrow"/>
              <a:cs typeface="Arial Narrow"/>
              <a:sym typeface="Arial Narrow"/>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Calibri"/>
              <a:ea typeface="Calibri"/>
              <a:cs typeface="Calibri"/>
              <a:sym typeface="Calibri"/>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a:p>
            <a:pPr indent="-171450" lvl="0" marL="171450" marR="0" rtl="0" algn="l">
              <a:lnSpc>
                <a:spcPct val="90000"/>
              </a:lnSpc>
              <a:spcBef>
                <a:spcPts val="60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a:p>
            <a:pPr indent="-38100" lvl="0" marL="171450" marR="0" rtl="0" algn="l">
              <a:lnSpc>
                <a:spcPct val="90000"/>
              </a:lnSpc>
              <a:spcBef>
                <a:spcPts val="750"/>
              </a:spcBef>
              <a:spcAft>
                <a:spcPts val="0"/>
              </a:spcAft>
              <a:buClr>
                <a:schemeClr val="dk1"/>
              </a:buClr>
              <a:buSzPts val="2100"/>
              <a:buFont typeface="Arial"/>
              <a:buNone/>
            </a:pPr>
            <a:r>
              <a:t/>
            </a:r>
            <a:endParaRPr b="0" i="0" sz="2100" u="none">
              <a:solidFill>
                <a:srgbClr val="000000"/>
              </a:solidFill>
              <a:latin typeface="Arial"/>
              <a:ea typeface="Arial"/>
              <a:cs typeface="Arial"/>
              <a:sym typeface="Arial"/>
            </a:endParaRPr>
          </a:p>
        </p:txBody>
      </p:sp>
      <p:sp>
        <p:nvSpPr>
          <p:cNvPr id="150" name="Google Shape;150;p9"/>
          <p:cNvSpPr txBox="1"/>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900"/>
              <a:buFont typeface="Arial"/>
              <a:buNone/>
            </a:pPr>
            <a:r>
              <a:rPr b="0" i="0" lang="en-US" sz="900" u="none" cap="none" strike="noStrike">
                <a:solidFill>
                  <a:srgbClr val="898989"/>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51" name="Google Shape;151;p9"/>
          <p:cNvSpPr txBox="1"/>
          <p:nvPr/>
        </p:nvSpPr>
        <p:spPr>
          <a:xfrm>
            <a:off x="987641" y="820957"/>
            <a:ext cx="7168718" cy="600164"/>
          </a:xfrm>
          <a:prstGeom prst="rect">
            <a:avLst/>
          </a:prstGeom>
          <a:noFill/>
          <a:ln cap="flat" cmpd="sng" w="381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RETIREMENT PAYOUT OPTIONS</a:t>
            </a:r>
            <a:endParaRPr b="0" i="0" sz="32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Alexis Cross</dc:creator>
</cp:coreProperties>
</file>